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89" r:id="rId3"/>
    <p:sldId id="301" r:id="rId4"/>
    <p:sldId id="260" r:id="rId5"/>
    <p:sldId id="263" r:id="rId6"/>
    <p:sldId id="295" r:id="rId7"/>
    <p:sldId id="296" r:id="rId8"/>
    <p:sldId id="276" r:id="rId9"/>
    <p:sldId id="292" r:id="rId10"/>
    <p:sldId id="293" r:id="rId11"/>
    <p:sldId id="299" r:id="rId12"/>
    <p:sldId id="280" r:id="rId13"/>
    <p:sldId id="300" r:id="rId14"/>
    <p:sldId id="282" r:id="rId15"/>
    <p:sldId id="277" r:id="rId16"/>
    <p:sldId id="288" r:id="rId17"/>
    <p:sldId id="298" r:id="rId18"/>
    <p:sldId id="290" r:id="rId19"/>
    <p:sldId id="281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baut COSTE" initials="t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71B4"/>
    <a:srgbClr val="ED7D31"/>
    <a:srgbClr val="4472C4"/>
    <a:srgbClr val="9DB6D9"/>
    <a:srgbClr val="F3F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9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2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0-16T11:23:38.832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9EB23-2D7A-40F8-9798-5BB4A66D9C9F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3B045-D79E-4677-8069-AFCC22895D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917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624FA0E-BAA1-BFF4-61EA-FA3F74D2C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1256EA1-477B-5888-DF2A-1EF070E84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F27DA2-623F-0302-3796-64D574DE3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344C014-AA03-33C9-27AA-61DCDF5C5C77}"/>
              </a:ext>
            </a:extLst>
          </p:cNvPr>
          <p:cNvGrpSpPr/>
          <p:nvPr userDrawn="1"/>
        </p:nvGrpSpPr>
        <p:grpSpPr>
          <a:xfrm flipH="1">
            <a:off x="0" y="6160153"/>
            <a:ext cx="10582276" cy="946930"/>
            <a:chOff x="1609724" y="6005628"/>
            <a:chExt cx="10582276" cy="946930"/>
          </a:xfrm>
        </p:grpSpPr>
        <p:sp>
          <p:nvSpPr>
            <p:cNvPr id="9" name="Rectangle 18">
              <a:extLst>
                <a:ext uri="{FF2B5EF4-FFF2-40B4-BE49-F238E27FC236}">
                  <a16:creationId xmlns:a16="http://schemas.microsoft.com/office/drawing/2014/main" id="{F1B8135E-F30F-5500-484E-8F5674EE5589}"/>
                </a:ext>
              </a:extLst>
            </p:cNvPr>
            <p:cNvSpPr/>
            <p:nvPr/>
          </p:nvSpPr>
          <p:spPr>
            <a:xfrm rot="2949570">
              <a:off x="1628729" y="6280152"/>
              <a:ext cx="894867" cy="449946"/>
            </a:xfrm>
            <a:custGeom>
              <a:avLst/>
              <a:gdLst>
                <a:gd name="connsiteX0" fmla="*/ 0 w 1589278"/>
                <a:gd name="connsiteY0" fmla="*/ 0 h 459937"/>
                <a:gd name="connsiteX1" fmla="*/ 1589278 w 1589278"/>
                <a:gd name="connsiteY1" fmla="*/ 0 h 459937"/>
                <a:gd name="connsiteX2" fmla="*/ 1589278 w 1589278"/>
                <a:gd name="connsiteY2" fmla="*/ 459937 h 459937"/>
                <a:gd name="connsiteX3" fmla="*/ 0 w 1589278"/>
                <a:gd name="connsiteY3" fmla="*/ 459937 h 459937"/>
                <a:gd name="connsiteX4" fmla="*/ 0 w 1589278"/>
                <a:gd name="connsiteY4" fmla="*/ 0 h 459937"/>
                <a:gd name="connsiteX0" fmla="*/ 0 w 1589278"/>
                <a:gd name="connsiteY0" fmla="*/ 0 h 459937"/>
                <a:gd name="connsiteX1" fmla="*/ 1589278 w 1589278"/>
                <a:gd name="connsiteY1" fmla="*/ 0 h 459937"/>
                <a:gd name="connsiteX2" fmla="*/ 1589278 w 1589278"/>
                <a:gd name="connsiteY2" fmla="*/ 459937 h 459937"/>
                <a:gd name="connsiteX3" fmla="*/ 726944 w 1589278"/>
                <a:gd name="connsiteY3" fmla="*/ 458797 h 459937"/>
                <a:gd name="connsiteX4" fmla="*/ 0 w 1589278"/>
                <a:gd name="connsiteY4" fmla="*/ 459937 h 459937"/>
                <a:gd name="connsiteX5" fmla="*/ 0 w 1589278"/>
                <a:gd name="connsiteY5" fmla="*/ 0 h 459937"/>
                <a:gd name="connsiteX0" fmla="*/ 0 w 1589278"/>
                <a:gd name="connsiteY0" fmla="*/ 0 h 459937"/>
                <a:gd name="connsiteX1" fmla="*/ 1125839 w 1589278"/>
                <a:gd name="connsiteY1" fmla="*/ 974 h 459937"/>
                <a:gd name="connsiteX2" fmla="*/ 1589278 w 1589278"/>
                <a:gd name="connsiteY2" fmla="*/ 0 h 459937"/>
                <a:gd name="connsiteX3" fmla="*/ 1589278 w 1589278"/>
                <a:gd name="connsiteY3" fmla="*/ 459937 h 459937"/>
                <a:gd name="connsiteX4" fmla="*/ 726944 w 1589278"/>
                <a:gd name="connsiteY4" fmla="*/ 458797 h 459937"/>
                <a:gd name="connsiteX5" fmla="*/ 0 w 1589278"/>
                <a:gd name="connsiteY5" fmla="*/ 459937 h 459937"/>
                <a:gd name="connsiteX6" fmla="*/ 0 w 1589278"/>
                <a:gd name="connsiteY6" fmla="*/ 0 h 459937"/>
                <a:gd name="connsiteX0" fmla="*/ 0 w 1589278"/>
                <a:gd name="connsiteY0" fmla="*/ 0 h 459937"/>
                <a:gd name="connsiteX1" fmla="*/ 1125839 w 1589278"/>
                <a:gd name="connsiteY1" fmla="*/ 974 h 459937"/>
                <a:gd name="connsiteX2" fmla="*/ 1589278 w 1589278"/>
                <a:gd name="connsiteY2" fmla="*/ 459937 h 459937"/>
                <a:gd name="connsiteX3" fmla="*/ 726944 w 1589278"/>
                <a:gd name="connsiteY3" fmla="*/ 458797 h 459937"/>
                <a:gd name="connsiteX4" fmla="*/ 0 w 1589278"/>
                <a:gd name="connsiteY4" fmla="*/ 459937 h 459937"/>
                <a:gd name="connsiteX5" fmla="*/ 0 w 1589278"/>
                <a:gd name="connsiteY5" fmla="*/ 0 h 459937"/>
                <a:gd name="connsiteX0" fmla="*/ 0 w 1125839"/>
                <a:gd name="connsiteY0" fmla="*/ 0 h 459937"/>
                <a:gd name="connsiteX1" fmla="*/ 1125839 w 1125839"/>
                <a:gd name="connsiteY1" fmla="*/ 974 h 459937"/>
                <a:gd name="connsiteX2" fmla="*/ 726944 w 1125839"/>
                <a:gd name="connsiteY2" fmla="*/ 458797 h 459937"/>
                <a:gd name="connsiteX3" fmla="*/ 0 w 1125839"/>
                <a:gd name="connsiteY3" fmla="*/ 459937 h 459937"/>
                <a:gd name="connsiteX4" fmla="*/ 0 w 1125839"/>
                <a:gd name="connsiteY4" fmla="*/ 0 h 459937"/>
                <a:gd name="connsiteX0" fmla="*/ 12061 w 1125839"/>
                <a:gd name="connsiteY0" fmla="*/ 3209 h 458963"/>
                <a:gd name="connsiteX1" fmla="*/ 1125839 w 1125839"/>
                <a:gd name="connsiteY1" fmla="*/ 0 h 458963"/>
                <a:gd name="connsiteX2" fmla="*/ 726944 w 1125839"/>
                <a:gd name="connsiteY2" fmla="*/ 457823 h 458963"/>
                <a:gd name="connsiteX3" fmla="*/ 0 w 1125839"/>
                <a:gd name="connsiteY3" fmla="*/ 458963 h 458963"/>
                <a:gd name="connsiteX4" fmla="*/ 12061 w 1125839"/>
                <a:gd name="connsiteY4" fmla="*/ 3209 h 458963"/>
                <a:gd name="connsiteX0" fmla="*/ 5863 w 1119641"/>
                <a:gd name="connsiteY0" fmla="*/ 3209 h 457823"/>
                <a:gd name="connsiteX1" fmla="*/ 1119641 w 1119641"/>
                <a:gd name="connsiteY1" fmla="*/ 0 h 457823"/>
                <a:gd name="connsiteX2" fmla="*/ 720746 w 1119641"/>
                <a:gd name="connsiteY2" fmla="*/ 457823 h 457823"/>
                <a:gd name="connsiteX3" fmla="*/ 0 w 1119641"/>
                <a:gd name="connsiteY3" fmla="*/ 451757 h 457823"/>
                <a:gd name="connsiteX4" fmla="*/ 5863 w 1119641"/>
                <a:gd name="connsiteY4" fmla="*/ 3209 h 457823"/>
                <a:gd name="connsiteX0" fmla="*/ 1214 w 1114992"/>
                <a:gd name="connsiteY0" fmla="*/ 3209 h 457823"/>
                <a:gd name="connsiteX1" fmla="*/ 1114992 w 1114992"/>
                <a:gd name="connsiteY1" fmla="*/ 0 h 457823"/>
                <a:gd name="connsiteX2" fmla="*/ 716097 w 1114992"/>
                <a:gd name="connsiteY2" fmla="*/ 457823 h 457823"/>
                <a:gd name="connsiteX3" fmla="*/ 0 w 1114992"/>
                <a:gd name="connsiteY3" fmla="*/ 446352 h 457823"/>
                <a:gd name="connsiteX4" fmla="*/ 1214 w 1114992"/>
                <a:gd name="connsiteY4" fmla="*/ 3209 h 457823"/>
                <a:gd name="connsiteX0" fmla="*/ 2278 w 1114992"/>
                <a:gd name="connsiteY0" fmla="*/ 0 h 463133"/>
                <a:gd name="connsiteX1" fmla="*/ 1114992 w 1114992"/>
                <a:gd name="connsiteY1" fmla="*/ 5310 h 463133"/>
                <a:gd name="connsiteX2" fmla="*/ 716097 w 1114992"/>
                <a:gd name="connsiteY2" fmla="*/ 463133 h 463133"/>
                <a:gd name="connsiteX3" fmla="*/ 0 w 1114992"/>
                <a:gd name="connsiteY3" fmla="*/ 451662 h 463133"/>
                <a:gd name="connsiteX4" fmla="*/ 2278 w 1114992"/>
                <a:gd name="connsiteY4" fmla="*/ 0 h 463133"/>
                <a:gd name="connsiteX0" fmla="*/ 7171 w 1114992"/>
                <a:gd name="connsiteY0" fmla="*/ 0 h 465179"/>
                <a:gd name="connsiteX1" fmla="*/ 1114992 w 1114992"/>
                <a:gd name="connsiteY1" fmla="*/ 7356 h 465179"/>
                <a:gd name="connsiteX2" fmla="*/ 716097 w 1114992"/>
                <a:gd name="connsiteY2" fmla="*/ 465179 h 465179"/>
                <a:gd name="connsiteX3" fmla="*/ 0 w 1114992"/>
                <a:gd name="connsiteY3" fmla="*/ 453708 h 465179"/>
                <a:gd name="connsiteX4" fmla="*/ 7171 w 1114992"/>
                <a:gd name="connsiteY4" fmla="*/ 0 h 465179"/>
                <a:gd name="connsiteX0" fmla="*/ 3830 w 1111651"/>
                <a:gd name="connsiteY0" fmla="*/ 0 h 465179"/>
                <a:gd name="connsiteX1" fmla="*/ 1111651 w 1111651"/>
                <a:gd name="connsiteY1" fmla="*/ 7356 h 465179"/>
                <a:gd name="connsiteX2" fmla="*/ 712756 w 1111651"/>
                <a:gd name="connsiteY2" fmla="*/ 465179 h 465179"/>
                <a:gd name="connsiteX3" fmla="*/ 0 w 1111651"/>
                <a:gd name="connsiteY3" fmla="*/ 453464 h 465179"/>
                <a:gd name="connsiteX4" fmla="*/ 3830 w 1111651"/>
                <a:gd name="connsiteY4" fmla="*/ 0 h 465179"/>
                <a:gd name="connsiteX0" fmla="*/ 308 w 1108129"/>
                <a:gd name="connsiteY0" fmla="*/ 0 h 465179"/>
                <a:gd name="connsiteX1" fmla="*/ 1108129 w 1108129"/>
                <a:gd name="connsiteY1" fmla="*/ 7356 h 465179"/>
                <a:gd name="connsiteX2" fmla="*/ 709234 w 1108129"/>
                <a:gd name="connsiteY2" fmla="*/ 465179 h 465179"/>
                <a:gd name="connsiteX3" fmla="*/ 4468 w 1108129"/>
                <a:gd name="connsiteY3" fmla="*/ 447815 h 465179"/>
                <a:gd name="connsiteX4" fmla="*/ 308 w 1108129"/>
                <a:gd name="connsiteY4" fmla="*/ 0 h 465179"/>
                <a:gd name="connsiteX0" fmla="*/ 12548 w 1103661"/>
                <a:gd name="connsiteY0" fmla="*/ 0 h 466400"/>
                <a:gd name="connsiteX1" fmla="*/ 1103661 w 1103661"/>
                <a:gd name="connsiteY1" fmla="*/ 8577 h 466400"/>
                <a:gd name="connsiteX2" fmla="*/ 704766 w 1103661"/>
                <a:gd name="connsiteY2" fmla="*/ 466400 h 466400"/>
                <a:gd name="connsiteX3" fmla="*/ 0 w 1103661"/>
                <a:gd name="connsiteY3" fmla="*/ 449036 h 466400"/>
                <a:gd name="connsiteX4" fmla="*/ 12548 w 1103661"/>
                <a:gd name="connsiteY4" fmla="*/ 0 h 466400"/>
                <a:gd name="connsiteX0" fmla="*/ 12548 w 1221352"/>
                <a:gd name="connsiteY0" fmla="*/ 0 h 466400"/>
                <a:gd name="connsiteX1" fmla="*/ 1221352 w 1221352"/>
                <a:gd name="connsiteY1" fmla="*/ 10105 h 466400"/>
                <a:gd name="connsiteX2" fmla="*/ 704766 w 1221352"/>
                <a:gd name="connsiteY2" fmla="*/ 466400 h 466400"/>
                <a:gd name="connsiteX3" fmla="*/ 0 w 1221352"/>
                <a:gd name="connsiteY3" fmla="*/ 449036 h 466400"/>
                <a:gd name="connsiteX4" fmla="*/ 12548 w 1221352"/>
                <a:gd name="connsiteY4" fmla="*/ 0 h 466400"/>
                <a:gd name="connsiteX0" fmla="*/ 12548 w 1221352"/>
                <a:gd name="connsiteY0" fmla="*/ 0 h 456630"/>
                <a:gd name="connsiteX1" fmla="*/ 1221352 w 1221352"/>
                <a:gd name="connsiteY1" fmla="*/ 10105 h 456630"/>
                <a:gd name="connsiteX2" fmla="*/ 838438 w 1221352"/>
                <a:gd name="connsiteY2" fmla="*/ 456630 h 456630"/>
                <a:gd name="connsiteX3" fmla="*/ 0 w 1221352"/>
                <a:gd name="connsiteY3" fmla="*/ 449036 h 456630"/>
                <a:gd name="connsiteX4" fmla="*/ 12548 w 1221352"/>
                <a:gd name="connsiteY4" fmla="*/ 0 h 456630"/>
                <a:gd name="connsiteX0" fmla="*/ 12548 w 1221352"/>
                <a:gd name="connsiteY0" fmla="*/ 0 h 456630"/>
                <a:gd name="connsiteX1" fmla="*/ 890352 w 1221352"/>
                <a:gd name="connsiteY1" fmla="*/ 9228 h 456630"/>
                <a:gd name="connsiteX2" fmla="*/ 1221352 w 1221352"/>
                <a:gd name="connsiteY2" fmla="*/ 10105 h 456630"/>
                <a:gd name="connsiteX3" fmla="*/ 838438 w 1221352"/>
                <a:gd name="connsiteY3" fmla="*/ 456630 h 456630"/>
                <a:gd name="connsiteX4" fmla="*/ 0 w 1221352"/>
                <a:gd name="connsiteY4" fmla="*/ 449036 h 456630"/>
                <a:gd name="connsiteX5" fmla="*/ 12548 w 1221352"/>
                <a:gd name="connsiteY5" fmla="*/ 0 h 456630"/>
                <a:gd name="connsiteX0" fmla="*/ 12548 w 1221352"/>
                <a:gd name="connsiteY0" fmla="*/ 0 h 456630"/>
                <a:gd name="connsiteX1" fmla="*/ 890352 w 1221352"/>
                <a:gd name="connsiteY1" fmla="*/ 9228 h 456630"/>
                <a:gd name="connsiteX2" fmla="*/ 1221352 w 1221352"/>
                <a:gd name="connsiteY2" fmla="*/ 10105 h 456630"/>
                <a:gd name="connsiteX3" fmla="*/ 838438 w 1221352"/>
                <a:gd name="connsiteY3" fmla="*/ 456630 h 456630"/>
                <a:gd name="connsiteX4" fmla="*/ 512547 w 1221352"/>
                <a:gd name="connsiteY4" fmla="*/ 452151 h 456630"/>
                <a:gd name="connsiteX5" fmla="*/ 0 w 1221352"/>
                <a:gd name="connsiteY5" fmla="*/ 449036 h 456630"/>
                <a:gd name="connsiteX6" fmla="*/ 12548 w 1221352"/>
                <a:gd name="connsiteY6" fmla="*/ 0 h 456630"/>
                <a:gd name="connsiteX0" fmla="*/ 12548 w 1221352"/>
                <a:gd name="connsiteY0" fmla="*/ 0 h 452151"/>
                <a:gd name="connsiteX1" fmla="*/ 890352 w 1221352"/>
                <a:gd name="connsiteY1" fmla="*/ 9228 h 452151"/>
                <a:gd name="connsiteX2" fmla="*/ 1221352 w 1221352"/>
                <a:gd name="connsiteY2" fmla="*/ 10105 h 452151"/>
                <a:gd name="connsiteX3" fmla="*/ 512547 w 1221352"/>
                <a:gd name="connsiteY3" fmla="*/ 452151 h 452151"/>
                <a:gd name="connsiteX4" fmla="*/ 0 w 1221352"/>
                <a:gd name="connsiteY4" fmla="*/ 449036 h 452151"/>
                <a:gd name="connsiteX5" fmla="*/ 12548 w 1221352"/>
                <a:gd name="connsiteY5" fmla="*/ 0 h 452151"/>
                <a:gd name="connsiteX0" fmla="*/ 12548 w 890352"/>
                <a:gd name="connsiteY0" fmla="*/ 0 h 452151"/>
                <a:gd name="connsiteX1" fmla="*/ 890352 w 890352"/>
                <a:gd name="connsiteY1" fmla="*/ 9228 h 452151"/>
                <a:gd name="connsiteX2" fmla="*/ 512547 w 890352"/>
                <a:gd name="connsiteY2" fmla="*/ 452151 h 452151"/>
                <a:gd name="connsiteX3" fmla="*/ 0 w 890352"/>
                <a:gd name="connsiteY3" fmla="*/ 449036 h 452151"/>
                <a:gd name="connsiteX4" fmla="*/ 12548 w 890352"/>
                <a:gd name="connsiteY4" fmla="*/ 0 h 452151"/>
                <a:gd name="connsiteX0" fmla="*/ 12548 w 890352"/>
                <a:gd name="connsiteY0" fmla="*/ 0 h 452151"/>
                <a:gd name="connsiteX1" fmla="*/ 385926 w 890352"/>
                <a:gd name="connsiteY1" fmla="*/ 2205 h 452151"/>
                <a:gd name="connsiteX2" fmla="*/ 890352 w 890352"/>
                <a:gd name="connsiteY2" fmla="*/ 9228 h 452151"/>
                <a:gd name="connsiteX3" fmla="*/ 512547 w 890352"/>
                <a:gd name="connsiteY3" fmla="*/ 452151 h 452151"/>
                <a:gd name="connsiteX4" fmla="*/ 0 w 890352"/>
                <a:gd name="connsiteY4" fmla="*/ 449036 h 452151"/>
                <a:gd name="connsiteX5" fmla="*/ 12548 w 890352"/>
                <a:gd name="connsiteY5" fmla="*/ 0 h 452151"/>
                <a:gd name="connsiteX0" fmla="*/ 1215 w 891567"/>
                <a:gd name="connsiteY0" fmla="*/ 446831 h 449946"/>
                <a:gd name="connsiteX1" fmla="*/ 387141 w 891567"/>
                <a:gd name="connsiteY1" fmla="*/ 0 h 449946"/>
                <a:gd name="connsiteX2" fmla="*/ 891567 w 891567"/>
                <a:gd name="connsiteY2" fmla="*/ 7023 h 449946"/>
                <a:gd name="connsiteX3" fmla="*/ 513762 w 891567"/>
                <a:gd name="connsiteY3" fmla="*/ 449946 h 449946"/>
                <a:gd name="connsiteX4" fmla="*/ 1215 w 891567"/>
                <a:gd name="connsiteY4" fmla="*/ 446831 h 449946"/>
                <a:gd name="connsiteX0" fmla="*/ 0 w 890352"/>
                <a:gd name="connsiteY0" fmla="*/ 446831 h 449946"/>
                <a:gd name="connsiteX1" fmla="*/ 385926 w 890352"/>
                <a:gd name="connsiteY1" fmla="*/ 0 h 449946"/>
                <a:gd name="connsiteX2" fmla="*/ 890352 w 890352"/>
                <a:gd name="connsiteY2" fmla="*/ 7023 h 449946"/>
                <a:gd name="connsiteX3" fmla="*/ 512547 w 890352"/>
                <a:gd name="connsiteY3" fmla="*/ 449946 h 449946"/>
                <a:gd name="connsiteX4" fmla="*/ 0 w 890352"/>
                <a:gd name="connsiteY4" fmla="*/ 446831 h 449946"/>
                <a:gd name="connsiteX0" fmla="*/ 0 w 890352"/>
                <a:gd name="connsiteY0" fmla="*/ 446831 h 449946"/>
                <a:gd name="connsiteX1" fmla="*/ 385926 w 890352"/>
                <a:gd name="connsiteY1" fmla="*/ 0 h 449946"/>
                <a:gd name="connsiteX2" fmla="*/ 890352 w 890352"/>
                <a:gd name="connsiteY2" fmla="*/ 7023 h 449946"/>
                <a:gd name="connsiteX3" fmla="*/ 512547 w 890352"/>
                <a:gd name="connsiteY3" fmla="*/ 449946 h 449946"/>
                <a:gd name="connsiteX4" fmla="*/ 0 w 890352"/>
                <a:gd name="connsiteY4" fmla="*/ 446831 h 449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352" h="449946">
                  <a:moveTo>
                    <a:pt x="0" y="446831"/>
                  </a:moveTo>
                  <a:cubicBezTo>
                    <a:pt x="170320" y="254866"/>
                    <a:pt x="281767" y="127468"/>
                    <a:pt x="385926" y="0"/>
                  </a:cubicBezTo>
                  <a:lnTo>
                    <a:pt x="890352" y="7023"/>
                  </a:lnTo>
                  <a:lnTo>
                    <a:pt x="512547" y="449946"/>
                  </a:lnTo>
                  <a:lnTo>
                    <a:pt x="0" y="446831"/>
                  </a:lnTo>
                  <a:close/>
                </a:path>
              </a:pathLst>
            </a:custGeom>
            <a:solidFill>
              <a:srgbClr val="3E71B4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A14ABA2A-3D90-4CED-CC29-320B950F8DFC}"/>
                </a:ext>
              </a:extLst>
            </p:cNvPr>
            <p:cNvSpPr/>
            <p:nvPr/>
          </p:nvSpPr>
          <p:spPr>
            <a:xfrm>
              <a:off x="1609724" y="6005628"/>
              <a:ext cx="10582276" cy="309552"/>
            </a:xfrm>
            <a:custGeom>
              <a:avLst/>
              <a:gdLst>
                <a:gd name="connsiteX0" fmla="*/ 0 w 10203180"/>
                <a:gd name="connsiteY0" fmla="*/ 0 h 308585"/>
                <a:gd name="connsiteX1" fmla="*/ 10203180 w 10203180"/>
                <a:gd name="connsiteY1" fmla="*/ 0 h 308585"/>
                <a:gd name="connsiteX2" fmla="*/ 10203180 w 10203180"/>
                <a:gd name="connsiteY2" fmla="*/ 308585 h 308585"/>
                <a:gd name="connsiteX3" fmla="*/ 0 w 10203180"/>
                <a:gd name="connsiteY3" fmla="*/ 308585 h 308585"/>
                <a:gd name="connsiteX4" fmla="*/ 0 w 10203180"/>
                <a:gd name="connsiteY4" fmla="*/ 0 h 308585"/>
                <a:gd name="connsiteX0" fmla="*/ 0 w 10203180"/>
                <a:gd name="connsiteY0" fmla="*/ 967 h 309552"/>
                <a:gd name="connsiteX1" fmla="*/ 364331 w 10203180"/>
                <a:gd name="connsiteY1" fmla="*/ 0 h 309552"/>
                <a:gd name="connsiteX2" fmla="*/ 10203180 w 10203180"/>
                <a:gd name="connsiteY2" fmla="*/ 967 h 309552"/>
                <a:gd name="connsiteX3" fmla="*/ 10203180 w 10203180"/>
                <a:gd name="connsiteY3" fmla="*/ 309552 h 309552"/>
                <a:gd name="connsiteX4" fmla="*/ 0 w 10203180"/>
                <a:gd name="connsiteY4" fmla="*/ 309552 h 309552"/>
                <a:gd name="connsiteX5" fmla="*/ 0 w 10203180"/>
                <a:gd name="connsiteY5" fmla="*/ 967 h 309552"/>
                <a:gd name="connsiteX0" fmla="*/ 0 w 10203180"/>
                <a:gd name="connsiteY0" fmla="*/ 309552 h 309552"/>
                <a:gd name="connsiteX1" fmla="*/ 364331 w 10203180"/>
                <a:gd name="connsiteY1" fmla="*/ 0 h 309552"/>
                <a:gd name="connsiteX2" fmla="*/ 10203180 w 10203180"/>
                <a:gd name="connsiteY2" fmla="*/ 967 h 309552"/>
                <a:gd name="connsiteX3" fmla="*/ 10203180 w 10203180"/>
                <a:gd name="connsiteY3" fmla="*/ 309552 h 309552"/>
                <a:gd name="connsiteX4" fmla="*/ 0 w 10203180"/>
                <a:gd name="connsiteY4" fmla="*/ 309552 h 309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3180" h="309552">
                  <a:moveTo>
                    <a:pt x="0" y="309552"/>
                  </a:moveTo>
                  <a:lnTo>
                    <a:pt x="364331" y="0"/>
                  </a:lnTo>
                  <a:lnTo>
                    <a:pt x="10203180" y="967"/>
                  </a:lnTo>
                  <a:lnTo>
                    <a:pt x="10203180" y="309552"/>
                  </a:lnTo>
                  <a:lnTo>
                    <a:pt x="0" y="309552"/>
                  </a:lnTo>
                  <a:close/>
                </a:path>
              </a:pathLst>
            </a:custGeom>
            <a:solidFill>
              <a:srgbClr val="FF99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404056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F40E2C97-E566-16DB-7268-A7DA928055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1256EA1-477B-5888-DF2A-1EF070E84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F27DA2-623F-0302-3796-64D574DE3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344C014-AA03-33C9-27AA-61DCDF5C5C77}"/>
              </a:ext>
            </a:extLst>
          </p:cNvPr>
          <p:cNvGrpSpPr/>
          <p:nvPr userDrawn="1"/>
        </p:nvGrpSpPr>
        <p:grpSpPr>
          <a:xfrm flipH="1">
            <a:off x="0" y="6160153"/>
            <a:ext cx="10582276" cy="946930"/>
            <a:chOff x="1609724" y="6005628"/>
            <a:chExt cx="10582276" cy="946930"/>
          </a:xfrm>
        </p:grpSpPr>
        <p:sp>
          <p:nvSpPr>
            <p:cNvPr id="9" name="Rectangle 18">
              <a:extLst>
                <a:ext uri="{FF2B5EF4-FFF2-40B4-BE49-F238E27FC236}">
                  <a16:creationId xmlns:a16="http://schemas.microsoft.com/office/drawing/2014/main" id="{F1B8135E-F30F-5500-484E-8F5674EE5589}"/>
                </a:ext>
              </a:extLst>
            </p:cNvPr>
            <p:cNvSpPr/>
            <p:nvPr/>
          </p:nvSpPr>
          <p:spPr>
            <a:xfrm rot="2949570">
              <a:off x="1628729" y="6280152"/>
              <a:ext cx="894867" cy="449946"/>
            </a:xfrm>
            <a:custGeom>
              <a:avLst/>
              <a:gdLst>
                <a:gd name="connsiteX0" fmla="*/ 0 w 1589278"/>
                <a:gd name="connsiteY0" fmla="*/ 0 h 459937"/>
                <a:gd name="connsiteX1" fmla="*/ 1589278 w 1589278"/>
                <a:gd name="connsiteY1" fmla="*/ 0 h 459937"/>
                <a:gd name="connsiteX2" fmla="*/ 1589278 w 1589278"/>
                <a:gd name="connsiteY2" fmla="*/ 459937 h 459937"/>
                <a:gd name="connsiteX3" fmla="*/ 0 w 1589278"/>
                <a:gd name="connsiteY3" fmla="*/ 459937 h 459937"/>
                <a:gd name="connsiteX4" fmla="*/ 0 w 1589278"/>
                <a:gd name="connsiteY4" fmla="*/ 0 h 459937"/>
                <a:gd name="connsiteX0" fmla="*/ 0 w 1589278"/>
                <a:gd name="connsiteY0" fmla="*/ 0 h 459937"/>
                <a:gd name="connsiteX1" fmla="*/ 1589278 w 1589278"/>
                <a:gd name="connsiteY1" fmla="*/ 0 h 459937"/>
                <a:gd name="connsiteX2" fmla="*/ 1589278 w 1589278"/>
                <a:gd name="connsiteY2" fmla="*/ 459937 h 459937"/>
                <a:gd name="connsiteX3" fmla="*/ 726944 w 1589278"/>
                <a:gd name="connsiteY3" fmla="*/ 458797 h 459937"/>
                <a:gd name="connsiteX4" fmla="*/ 0 w 1589278"/>
                <a:gd name="connsiteY4" fmla="*/ 459937 h 459937"/>
                <a:gd name="connsiteX5" fmla="*/ 0 w 1589278"/>
                <a:gd name="connsiteY5" fmla="*/ 0 h 459937"/>
                <a:gd name="connsiteX0" fmla="*/ 0 w 1589278"/>
                <a:gd name="connsiteY0" fmla="*/ 0 h 459937"/>
                <a:gd name="connsiteX1" fmla="*/ 1125839 w 1589278"/>
                <a:gd name="connsiteY1" fmla="*/ 974 h 459937"/>
                <a:gd name="connsiteX2" fmla="*/ 1589278 w 1589278"/>
                <a:gd name="connsiteY2" fmla="*/ 0 h 459937"/>
                <a:gd name="connsiteX3" fmla="*/ 1589278 w 1589278"/>
                <a:gd name="connsiteY3" fmla="*/ 459937 h 459937"/>
                <a:gd name="connsiteX4" fmla="*/ 726944 w 1589278"/>
                <a:gd name="connsiteY4" fmla="*/ 458797 h 459937"/>
                <a:gd name="connsiteX5" fmla="*/ 0 w 1589278"/>
                <a:gd name="connsiteY5" fmla="*/ 459937 h 459937"/>
                <a:gd name="connsiteX6" fmla="*/ 0 w 1589278"/>
                <a:gd name="connsiteY6" fmla="*/ 0 h 459937"/>
                <a:gd name="connsiteX0" fmla="*/ 0 w 1589278"/>
                <a:gd name="connsiteY0" fmla="*/ 0 h 459937"/>
                <a:gd name="connsiteX1" fmla="*/ 1125839 w 1589278"/>
                <a:gd name="connsiteY1" fmla="*/ 974 h 459937"/>
                <a:gd name="connsiteX2" fmla="*/ 1589278 w 1589278"/>
                <a:gd name="connsiteY2" fmla="*/ 459937 h 459937"/>
                <a:gd name="connsiteX3" fmla="*/ 726944 w 1589278"/>
                <a:gd name="connsiteY3" fmla="*/ 458797 h 459937"/>
                <a:gd name="connsiteX4" fmla="*/ 0 w 1589278"/>
                <a:gd name="connsiteY4" fmla="*/ 459937 h 459937"/>
                <a:gd name="connsiteX5" fmla="*/ 0 w 1589278"/>
                <a:gd name="connsiteY5" fmla="*/ 0 h 459937"/>
                <a:gd name="connsiteX0" fmla="*/ 0 w 1125839"/>
                <a:gd name="connsiteY0" fmla="*/ 0 h 459937"/>
                <a:gd name="connsiteX1" fmla="*/ 1125839 w 1125839"/>
                <a:gd name="connsiteY1" fmla="*/ 974 h 459937"/>
                <a:gd name="connsiteX2" fmla="*/ 726944 w 1125839"/>
                <a:gd name="connsiteY2" fmla="*/ 458797 h 459937"/>
                <a:gd name="connsiteX3" fmla="*/ 0 w 1125839"/>
                <a:gd name="connsiteY3" fmla="*/ 459937 h 459937"/>
                <a:gd name="connsiteX4" fmla="*/ 0 w 1125839"/>
                <a:gd name="connsiteY4" fmla="*/ 0 h 459937"/>
                <a:gd name="connsiteX0" fmla="*/ 12061 w 1125839"/>
                <a:gd name="connsiteY0" fmla="*/ 3209 h 458963"/>
                <a:gd name="connsiteX1" fmla="*/ 1125839 w 1125839"/>
                <a:gd name="connsiteY1" fmla="*/ 0 h 458963"/>
                <a:gd name="connsiteX2" fmla="*/ 726944 w 1125839"/>
                <a:gd name="connsiteY2" fmla="*/ 457823 h 458963"/>
                <a:gd name="connsiteX3" fmla="*/ 0 w 1125839"/>
                <a:gd name="connsiteY3" fmla="*/ 458963 h 458963"/>
                <a:gd name="connsiteX4" fmla="*/ 12061 w 1125839"/>
                <a:gd name="connsiteY4" fmla="*/ 3209 h 458963"/>
                <a:gd name="connsiteX0" fmla="*/ 5863 w 1119641"/>
                <a:gd name="connsiteY0" fmla="*/ 3209 h 457823"/>
                <a:gd name="connsiteX1" fmla="*/ 1119641 w 1119641"/>
                <a:gd name="connsiteY1" fmla="*/ 0 h 457823"/>
                <a:gd name="connsiteX2" fmla="*/ 720746 w 1119641"/>
                <a:gd name="connsiteY2" fmla="*/ 457823 h 457823"/>
                <a:gd name="connsiteX3" fmla="*/ 0 w 1119641"/>
                <a:gd name="connsiteY3" fmla="*/ 451757 h 457823"/>
                <a:gd name="connsiteX4" fmla="*/ 5863 w 1119641"/>
                <a:gd name="connsiteY4" fmla="*/ 3209 h 457823"/>
                <a:gd name="connsiteX0" fmla="*/ 1214 w 1114992"/>
                <a:gd name="connsiteY0" fmla="*/ 3209 h 457823"/>
                <a:gd name="connsiteX1" fmla="*/ 1114992 w 1114992"/>
                <a:gd name="connsiteY1" fmla="*/ 0 h 457823"/>
                <a:gd name="connsiteX2" fmla="*/ 716097 w 1114992"/>
                <a:gd name="connsiteY2" fmla="*/ 457823 h 457823"/>
                <a:gd name="connsiteX3" fmla="*/ 0 w 1114992"/>
                <a:gd name="connsiteY3" fmla="*/ 446352 h 457823"/>
                <a:gd name="connsiteX4" fmla="*/ 1214 w 1114992"/>
                <a:gd name="connsiteY4" fmla="*/ 3209 h 457823"/>
                <a:gd name="connsiteX0" fmla="*/ 2278 w 1114992"/>
                <a:gd name="connsiteY0" fmla="*/ 0 h 463133"/>
                <a:gd name="connsiteX1" fmla="*/ 1114992 w 1114992"/>
                <a:gd name="connsiteY1" fmla="*/ 5310 h 463133"/>
                <a:gd name="connsiteX2" fmla="*/ 716097 w 1114992"/>
                <a:gd name="connsiteY2" fmla="*/ 463133 h 463133"/>
                <a:gd name="connsiteX3" fmla="*/ 0 w 1114992"/>
                <a:gd name="connsiteY3" fmla="*/ 451662 h 463133"/>
                <a:gd name="connsiteX4" fmla="*/ 2278 w 1114992"/>
                <a:gd name="connsiteY4" fmla="*/ 0 h 463133"/>
                <a:gd name="connsiteX0" fmla="*/ 7171 w 1114992"/>
                <a:gd name="connsiteY0" fmla="*/ 0 h 465179"/>
                <a:gd name="connsiteX1" fmla="*/ 1114992 w 1114992"/>
                <a:gd name="connsiteY1" fmla="*/ 7356 h 465179"/>
                <a:gd name="connsiteX2" fmla="*/ 716097 w 1114992"/>
                <a:gd name="connsiteY2" fmla="*/ 465179 h 465179"/>
                <a:gd name="connsiteX3" fmla="*/ 0 w 1114992"/>
                <a:gd name="connsiteY3" fmla="*/ 453708 h 465179"/>
                <a:gd name="connsiteX4" fmla="*/ 7171 w 1114992"/>
                <a:gd name="connsiteY4" fmla="*/ 0 h 465179"/>
                <a:gd name="connsiteX0" fmla="*/ 3830 w 1111651"/>
                <a:gd name="connsiteY0" fmla="*/ 0 h 465179"/>
                <a:gd name="connsiteX1" fmla="*/ 1111651 w 1111651"/>
                <a:gd name="connsiteY1" fmla="*/ 7356 h 465179"/>
                <a:gd name="connsiteX2" fmla="*/ 712756 w 1111651"/>
                <a:gd name="connsiteY2" fmla="*/ 465179 h 465179"/>
                <a:gd name="connsiteX3" fmla="*/ 0 w 1111651"/>
                <a:gd name="connsiteY3" fmla="*/ 453464 h 465179"/>
                <a:gd name="connsiteX4" fmla="*/ 3830 w 1111651"/>
                <a:gd name="connsiteY4" fmla="*/ 0 h 465179"/>
                <a:gd name="connsiteX0" fmla="*/ 308 w 1108129"/>
                <a:gd name="connsiteY0" fmla="*/ 0 h 465179"/>
                <a:gd name="connsiteX1" fmla="*/ 1108129 w 1108129"/>
                <a:gd name="connsiteY1" fmla="*/ 7356 h 465179"/>
                <a:gd name="connsiteX2" fmla="*/ 709234 w 1108129"/>
                <a:gd name="connsiteY2" fmla="*/ 465179 h 465179"/>
                <a:gd name="connsiteX3" fmla="*/ 4468 w 1108129"/>
                <a:gd name="connsiteY3" fmla="*/ 447815 h 465179"/>
                <a:gd name="connsiteX4" fmla="*/ 308 w 1108129"/>
                <a:gd name="connsiteY4" fmla="*/ 0 h 465179"/>
                <a:gd name="connsiteX0" fmla="*/ 12548 w 1103661"/>
                <a:gd name="connsiteY0" fmla="*/ 0 h 466400"/>
                <a:gd name="connsiteX1" fmla="*/ 1103661 w 1103661"/>
                <a:gd name="connsiteY1" fmla="*/ 8577 h 466400"/>
                <a:gd name="connsiteX2" fmla="*/ 704766 w 1103661"/>
                <a:gd name="connsiteY2" fmla="*/ 466400 h 466400"/>
                <a:gd name="connsiteX3" fmla="*/ 0 w 1103661"/>
                <a:gd name="connsiteY3" fmla="*/ 449036 h 466400"/>
                <a:gd name="connsiteX4" fmla="*/ 12548 w 1103661"/>
                <a:gd name="connsiteY4" fmla="*/ 0 h 466400"/>
                <a:gd name="connsiteX0" fmla="*/ 12548 w 1221352"/>
                <a:gd name="connsiteY0" fmla="*/ 0 h 466400"/>
                <a:gd name="connsiteX1" fmla="*/ 1221352 w 1221352"/>
                <a:gd name="connsiteY1" fmla="*/ 10105 h 466400"/>
                <a:gd name="connsiteX2" fmla="*/ 704766 w 1221352"/>
                <a:gd name="connsiteY2" fmla="*/ 466400 h 466400"/>
                <a:gd name="connsiteX3" fmla="*/ 0 w 1221352"/>
                <a:gd name="connsiteY3" fmla="*/ 449036 h 466400"/>
                <a:gd name="connsiteX4" fmla="*/ 12548 w 1221352"/>
                <a:gd name="connsiteY4" fmla="*/ 0 h 466400"/>
                <a:gd name="connsiteX0" fmla="*/ 12548 w 1221352"/>
                <a:gd name="connsiteY0" fmla="*/ 0 h 456630"/>
                <a:gd name="connsiteX1" fmla="*/ 1221352 w 1221352"/>
                <a:gd name="connsiteY1" fmla="*/ 10105 h 456630"/>
                <a:gd name="connsiteX2" fmla="*/ 838438 w 1221352"/>
                <a:gd name="connsiteY2" fmla="*/ 456630 h 456630"/>
                <a:gd name="connsiteX3" fmla="*/ 0 w 1221352"/>
                <a:gd name="connsiteY3" fmla="*/ 449036 h 456630"/>
                <a:gd name="connsiteX4" fmla="*/ 12548 w 1221352"/>
                <a:gd name="connsiteY4" fmla="*/ 0 h 456630"/>
                <a:gd name="connsiteX0" fmla="*/ 12548 w 1221352"/>
                <a:gd name="connsiteY0" fmla="*/ 0 h 456630"/>
                <a:gd name="connsiteX1" fmla="*/ 890352 w 1221352"/>
                <a:gd name="connsiteY1" fmla="*/ 9228 h 456630"/>
                <a:gd name="connsiteX2" fmla="*/ 1221352 w 1221352"/>
                <a:gd name="connsiteY2" fmla="*/ 10105 h 456630"/>
                <a:gd name="connsiteX3" fmla="*/ 838438 w 1221352"/>
                <a:gd name="connsiteY3" fmla="*/ 456630 h 456630"/>
                <a:gd name="connsiteX4" fmla="*/ 0 w 1221352"/>
                <a:gd name="connsiteY4" fmla="*/ 449036 h 456630"/>
                <a:gd name="connsiteX5" fmla="*/ 12548 w 1221352"/>
                <a:gd name="connsiteY5" fmla="*/ 0 h 456630"/>
                <a:gd name="connsiteX0" fmla="*/ 12548 w 1221352"/>
                <a:gd name="connsiteY0" fmla="*/ 0 h 456630"/>
                <a:gd name="connsiteX1" fmla="*/ 890352 w 1221352"/>
                <a:gd name="connsiteY1" fmla="*/ 9228 h 456630"/>
                <a:gd name="connsiteX2" fmla="*/ 1221352 w 1221352"/>
                <a:gd name="connsiteY2" fmla="*/ 10105 h 456630"/>
                <a:gd name="connsiteX3" fmla="*/ 838438 w 1221352"/>
                <a:gd name="connsiteY3" fmla="*/ 456630 h 456630"/>
                <a:gd name="connsiteX4" fmla="*/ 512547 w 1221352"/>
                <a:gd name="connsiteY4" fmla="*/ 452151 h 456630"/>
                <a:gd name="connsiteX5" fmla="*/ 0 w 1221352"/>
                <a:gd name="connsiteY5" fmla="*/ 449036 h 456630"/>
                <a:gd name="connsiteX6" fmla="*/ 12548 w 1221352"/>
                <a:gd name="connsiteY6" fmla="*/ 0 h 456630"/>
                <a:gd name="connsiteX0" fmla="*/ 12548 w 1221352"/>
                <a:gd name="connsiteY0" fmla="*/ 0 h 452151"/>
                <a:gd name="connsiteX1" fmla="*/ 890352 w 1221352"/>
                <a:gd name="connsiteY1" fmla="*/ 9228 h 452151"/>
                <a:gd name="connsiteX2" fmla="*/ 1221352 w 1221352"/>
                <a:gd name="connsiteY2" fmla="*/ 10105 h 452151"/>
                <a:gd name="connsiteX3" fmla="*/ 512547 w 1221352"/>
                <a:gd name="connsiteY3" fmla="*/ 452151 h 452151"/>
                <a:gd name="connsiteX4" fmla="*/ 0 w 1221352"/>
                <a:gd name="connsiteY4" fmla="*/ 449036 h 452151"/>
                <a:gd name="connsiteX5" fmla="*/ 12548 w 1221352"/>
                <a:gd name="connsiteY5" fmla="*/ 0 h 452151"/>
                <a:gd name="connsiteX0" fmla="*/ 12548 w 890352"/>
                <a:gd name="connsiteY0" fmla="*/ 0 h 452151"/>
                <a:gd name="connsiteX1" fmla="*/ 890352 w 890352"/>
                <a:gd name="connsiteY1" fmla="*/ 9228 h 452151"/>
                <a:gd name="connsiteX2" fmla="*/ 512547 w 890352"/>
                <a:gd name="connsiteY2" fmla="*/ 452151 h 452151"/>
                <a:gd name="connsiteX3" fmla="*/ 0 w 890352"/>
                <a:gd name="connsiteY3" fmla="*/ 449036 h 452151"/>
                <a:gd name="connsiteX4" fmla="*/ 12548 w 890352"/>
                <a:gd name="connsiteY4" fmla="*/ 0 h 452151"/>
                <a:gd name="connsiteX0" fmla="*/ 12548 w 890352"/>
                <a:gd name="connsiteY0" fmla="*/ 0 h 452151"/>
                <a:gd name="connsiteX1" fmla="*/ 385926 w 890352"/>
                <a:gd name="connsiteY1" fmla="*/ 2205 h 452151"/>
                <a:gd name="connsiteX2" fmla="*/ 890352 w 890352"/>
                <a:gd name="connsiteY2" fmla="*/ 9228 h 452151"/>
                <a:gd name="connsiteX3" fmla="*/ 512547 w 890352"/>
                <a:gd name="connsiteY3" fmla="*/ 452151 h 452151"/>
                <a:gd name="connsiteX4" fmla="*/ 0 w 890352"/>
                <a:gd name="connsiteY4" fmla="*/ 449036 h 452151"/>
                <a:gd name="connsiteX5" fmla="*/ 12548 w 890352"/>
                <a:gd name="connsiteY5" fmla="*/ 0 h 452151"/>
                <a:gd name="connsiteX0" fmla="*/ 1215 w 891567"/>
                <a:gd name="connsiteY0" fmla="*/ 446831 h 449946"/>
                <a:gd name="connsiteX1" fmla="*/ 387141 w 891567"/>
                <a:gd name="connsiteY1" fmla="*/ 0 h 449946"/>
                <a:gd name="connsiteX2" fmla="*/ 891567 w 891567"/>
                <a:gd name="connsiteY2" fmla="*/ 7023 h 449946"/>
                <a:gd name="connsiteX3" fmla="*/ 513762 w 891567"/>
                <a:gd name="connsiteY3" fmla="*/ 449946 h 449946"/>
                <a:gd name="connsiteX4" fmla="*/ 1215 w 891567"/>
                <a:gd name="connsiteY4" fmla="*/ 446831 h 449946"/>
                <a:gd name="connsiteX0" fmla="*/ 0 w 890352"/>
                <a:gd name="connsiteY0" fmla="*/ 446831 h 449946"/>
                <a:gd name="connsiteX1" fmla="*/ 385926 w 890352"/>
                <a:gd name="connsiteY1" fmla="*/ 0 h 449946"/>
                <a:gd name="connsiteX2" fmla="*/ 890352 w 890352"/>
                <a:gd name="connsiteY2" fmla="*/ 7023 h 449946"/>
                <a:gd name="connsiteX3" fmla="*/ 512547 w 890352"/>
                <a:gd name="connsiteY3" fmla="*/ 449946 h 449946"/>
                <a:gd name="connsiteX4" fmla="*/ 0 w 890352"/>
                <a:gd name="connsiteY4" fmla="*/ 446831 h 449946"/>
                <a:gd name="connsiteX0" fmla="*/ 0 w 890352"/>
                <a:gd name="connsiteY0" fmla="*/ 446831 h 449946"/>
                <a:gd name="connsiteX1" fmla="*/ 385926 w 890352"/>
                <a:gd name="connsiteY1" fmla="*/ 0 h 449946"/>
                <a:gd name="connsiteX2" fmla="*/ 890352 w 890352"/>
                <a:gd name="connsiteY2" fmla="*/ 7023 h 449946"/>
                <a:gd name="connsiteX3" fmla="*/ 512547 w 890352"/>
                <a:gd name="connsiteY3" fmla="*/ 449946 h 449946"/>
                <a:gd name="connsiteX4" fmla="*/ 0 w 890352"/>
                <a:gd name="connsiteY4" fmla="*/ 446831 h 449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352" h="449946">
                  <a:moveTo>
                    <a:pt x="0" y="446831"/>
                  </a:moveTo>
                  <a:cubicBezTo>
                    <a:pt x="170320" y="254866"/>
                    <a:pt x="281767" y="127468"/>
                    <a:pt x="385926" y="0"/>
                  </a:cubicBezTo>
                  <a:lnTo>
                    <a:pt x="890352" y="7023"/>
                  </a:lnTo>
                  <a:lnTo>
                    <a:pt x="512547" y="449946"/>
                  </a:lnTo>
                  <a:lnTo>
                    <a:pt x="0" y="446831"/>
                  </a:lnTo>
                  <a:close/>
                </a:path>
              </a:pathLst>
            </a:custGeom>
            <a:solidFill>
              <a:srgbClr val="3E71B4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A14ABA2A-3D90-4CED-CC29-320B950F8DFC}"/>
                </a:ext>
              </a:extLst>
            </p:cNvPr>
            <p:cNvSpPr/>
            <p:nvPr/>
          </p:nvSpPr>
          <p:spPr>
            <a:xfrm>
              <a:off x="1609724" y="6005628"/>
              <a:ext cx="10582276" cy="309552"/>
            </a:xfrm>
            <a:custGeom>
              <a:avLst/>
              <a:gdLst>
                <a:gd name="connsiteX0" fmla="*/ 0 w 10203180"/>
                <a:gd name="connsiteY0" fmla="*/ 0 h 308585"/>
                <a:gd name="connsiteX1" fmla="*/ 10203180 w 10203180"/>
                <a:gd name="connsiteY1" fmla="*/ 0 h 308585"/>
                <a:gd name="connsiteX2" fmla="*/ 10203180 w 10203180"/>
                <a:gd name="connsiteY2" fmla="*/ 308585 h 308585"/>
                <a:gd name="connsiteX3" fmla="*/ 0 w 10203180"/>
                <a:gd name="connsiteY3" fmla="*/ 308585 h 308585"/>
                <a:gd name="connsiteX4" fmla="*/ 0 w 10203180"/>
                <a:gd name="connsiteY4" fmla="*/ 0 h 308585"/>
                <a:gd name="connsiteX0" fmla="*/ 0 w 10203180"/>
                <a:gd name="connsiteY0" fmla="*/ 967 h 309552"/>
                <a:gd name="connsiteX1" fmla="*/ 364331 w 10203180"/>
                <a:gd name="connsiteY1" fmla="*/ 0 h 309552"/>
                <a:gd name="connsiteX2" fmla="*/ 10203180 w 10203180"/>
                <a:gd name="connsiteY2" fmla="*/ 967 h 309552"/>
                <a:gd name="connsiteX3" fmla="*/ 10203180 w 10203180"/>
                <a:gd name="connsiteY3" fmla="*/ 309552 h 309552"/>
                <a:gd name="connsiteX4" fmla="*/ 0 w 10203180"/>
                <a:gd name="connsiteY4" fmla="*/ 309552 h 309552"/>
                <a:gd name="connsiteX5" fmla="*/ 0 w 10203180"/>
                <a:gd name="connsiteY5" fmla="*/ 967 h 309552"/>
                <a:gd name="connsiteX0" fmla="*/ 0 w 10203180"/>
                <a:gd name="connsiteY0" fmla="*/ 309552 h 309552"/>
                <a:gd name="connsiteX1" fmla="*/ 364331 w 10203180"/>
                <a:gd name="connsiteY1" fmla="*/ 0 h 309552"/>
                <a:gd name="connsiteX2" fmla="*/ 10203180 w 10203180"/>
                <a:gd name="connsiteY2" fmla="*/ 967 h 309552"/>
                <a:gd name="connsiteX3" fmla="*/ 10203180 w 10203180"/>
                <a:gd name="connsiteY3" fmla="*/ 309552 h 309552"/>
                <a:gd name="connsiteX4" fmla="*/ 0 w 10203180"/>
                <a:gd name="connsiteY4" fmla="*/ 309552 h 309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3180" h="309552">
                  <a:moveTo>
                    <a:pt x="0" y="309552"/>
                  </a:moveTo>
                  <a:lnTo>
                    <a:pt x="364331" y="0"/>
                  </a:lnTo>
                  <a:lnTo>
                    <a:pt x="10203180" y="967"/>
                  </a:lnTo>
                  <a:lnTo>
                    <a:pt x="10203180" y="309552"/>
                  </a:lnTo>
                  <a:lnTo>
                    <a:pt x="0" y="309552"/>
                  </a:lnTo>
                  <a:close/>
                </a:path>
              </a:pathLst>
            </a:custGeom>
            <a:solidFill>
              <a:srgbClr val="FF99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8DEE1259-575B-66B9-5772-98BD511C1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1542" y="5889198"/>
            <a:ext cx="533967" cy="627787"/>
          </a:xfrm>
          <a:prstGeom prst="rect">
            <a:avLst/>
          </a:prstGeom>
        </p:spPr>
      </p:pic>
      <p:pic>
        <p:nvPicPr>
          <p:cNvPr id="12" name="Picture 2" descr="Goldena">
            <a:extLst>
              <a:ext uri="{FF2B5EF4-FFF2-40B4-BE49-F238E27FC236}">
                <a16:creationId xmlns:a16="http://schemas.microsoft.com/office/drawing/2014/main" id="{F50B6A58-DF10-4BB0-6A94-AEC2814859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5098" y="6526569"/>
            <a:ext cx="920822" cy="20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61ECE94-8442-619E-E708-E56A0FE65B22}"/>
              </a:ext>
            </a:extLst>
          </p:cNvPr>
          <p:cNvSpPr txBox="1"/>
          <p:nvPr userDrawn="1"/>
        </p:nvSpPr>
        <p:spPr>
          <a:xfrm>
            <a:off x="11115924" y="6260894"/>
            <a:ext cx="1420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9AAD7"/>
                </a:solidFill>
                <a:latin typeface="Verdana Pro" panose="020B0604030504040204" pitchFamily="34" charset="0"/>
                <a:cs typeface="Aharoni" panose="02010803020104030203" pitchFamily="2" charset="-79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91054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256EA1-477B-5888-DF2A-1EF070E84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F27DA2-623F-0302-3796-64D574DE3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344C014-AA03-33C9-27AA-61DCDF5C5C77}"/>
              </a:ext>
            </a:extLst>
          </p:cNvPr>
          <p:cNvGrpSpPr/>
          <p:nvPr userDrawn="1"/>
        </p:nvGrpSpPr>
        <p:grpSpPr>
          <a:xfrm flipH="1">
            <a:off x="0" y="6160153"/>
            <a:ext cx="10582276" cy="946930"/>
            <a:chOff x="1609724" y="6005628"/>
            <a:chExt cx="10582276" cy="946930"/>
          </a:xfrm>
        </p:grpSpPr>
        <p:sp>
          <p:nvSpPr>
            <p:cNvPr id="9" name="Rectangle 18">
              <a:extLst>
                <a:ext uri="{FF2B5EF4-FFF2-40B4-BE49-F238E27FC236}">
                  <a16:creationId xmlns:a16="http://schemas.microsoft.com/office/drawing/2014/main" id="{F1B8135E-F30F-5500-484E-8F5674EE5589}"/>
                </a:ext>
              </a:extLst>
            </p:cNvPr>
            <p:cNvSpPr/>
            <p:nvPr/>
          </p:nvSpPr>
          <p:spPr>
            <a:xfrm rot="2949570">
              <a:off x="1628729" y="6280152"/>
              <a:ext cx="894867" cy="449946"/>
            </a:xfrm>
            <a:custGeom>
              <a:avLst/>
              <a:gdLst>
                <a:gd name="connsiteX0" fmla="*/ 0 w 1589278"/>
                <a:gd name="connsiteY0" fmla="*/ 0 h 459937"/>
                <a:gd name="connsiteX1" fmla="*/ 1589278 w 1589278"/>
                <a:gd name="connsiteY1" fmla="*/ 0 h 459937"/>
                <a:gd name="connsiteX2" fmla="*/ 1589278 w 1589278"/>
                <a:gd name="connsiteY2" fmla="*/ 459937 h 459937"/>
                <a:gd name="connsiteX3" fmla="*/ 0 w 1589278"/>
                <a:gd name="connsiteY3" fmla="*/ 459937 h 459937"/>
                <a:gd name="connsiteX4" fmla="*/ 0 w 1589278"/>
                <a:gd name="connsiteY4" fmla="*/ 0 h 459937"/>
                <a:gd name="connsiteX0" fmla="*/ 0 w 1589278"/>
                <a:gd name="connsiteY0" fmla="*/ 0 h 459937"/>
                <a:gd name="connsiteX1" fmla="*/ 1589278 w 1589278"/>
                <a:gd name="connsiteY1" fmla="*/ 0 h 459937"/>
                <a:gd name="connsiteX2" fmla="*/ 1589278 w 1589278"/>
                <a:gd name="connsiteY2" fmla="*/ 459937 h 459937"/>
                <a:gd name="connsiteX3" fmla="*/ 726944 w 1589278"/>
                <a:gd name="connsiteY3" fmla="*/ 458797 h 459937"/>
                <a:gd name="connsiteX4" fmla="*/ 0 w 1589278"/>
                <a:gd name="connsiteY4" fmla="*/ 459937 h 459937"/>
                <a:gd name="connsiteX5" fmla="*/ 0 w 1589278"/>
                <a:gd name="connsiteY5" fmla="*/ 0 h 459937"/>
                <a:gd name="connsiteX0" fmla="*/ 0 w 1589278"/>
                <a:gd name="connsiteY0" fmla="*/ 0 h 459937"/>
                <a:gd name="connsiteX1" fmla="*/ 1125839 w 1589278"/>
                <a:gd name="connsiteY1" fmla="*/ 974 h 459937"/>
                <a:gd name="connsiteX2" fmla="*/ 1589278 w 1589278"/>
                <a:gd name="connsiteY2" fmla="*/ 0 h 459937"/>
                <a:gd name="connsiteX3" fmla="*/ 1589278 w 1589278"/>
                <a:gd name="connsiteY3" fmla="*/ 459937 h 459937"/>
                <a:gd name="connsiteX4" fmla="*/ 726944 w 1589278"/>
                <a:gd name="connsiteY4" fmla="*/ 458797 h 459937"/>
                <a:gd name="connsiteX5" fmla="*/ 0 w 1589278"/>
                <a:gd name="connsiteY5" fmla="*/ 459937 h 459937"/>
                <a:gd name="connsiteX6" fmla="*/ 0 w 1589278"/>
                <a:gd name="connsiteY6" fmla="*/ 0 h 459937"/>
                <a:gd name="connsiteX0" fmla="*/ 0 w 1589278"/>
                <a:gd name="connsiteY0" fmla="*/ 0 h 459937"/>
                <a:gd name="connsiteX1" fmla="*/ 1125839 w 1589278"/>
                <a:gd name="connsiteY1" fmla="*/ 974 h 459937"/>
                <a:gd name="connsiteX2" fmla="*/ 1589278 w 1589278"/>
                <a:gd name="connsiteY2" fmla="*/ 459937 h 459937"/>
                <a:gd name="connsiteX3" fmla="*/ 726944 w 1589278"/>
                <a:gd name="connsiteY3" fmla="*/ 458797 h 459937"/>
                <a:gd name="connsiteX4" fmla="*/ 0 w 1589278"/>
                <a:gd name="connsiteY4" fmla="*/ 459937 h 459937"/>
                <a:gd name="connsiteX5" fmla="*/ 0 w 1589278"/>
                <a:gd name="connsiteY5" fmla="*/ 0 h 459937"/>
                <a:gd name="connsiteX0" fmla="*/ 0 w 1125839"/>
                <a:gd name="connsiteY0" fmla="*/ 0 h 459937"/>
                <a:gd name="connsiteX1" fmla="*/ 1125839 w 1125839"/>
                <a:gd name="connsiteY1" fmla="*/ 974 h 459937"/>
                <a:gd name="connsiteX2" fmla="*/ 726944 w 1125839"/>
                <a:gd name="connsiteY2" fmla="*/ 458797 h 459937"/>
                <a:gd name="connsiteX3" fmla="*/ 0 w 1125839"/>
                <a:gd name="connsiteY3" fmla="*/ 459937 h 459937"/>
                <a:gd name="connsiteX4" fmla="*/ 0 w 1125839"/>
                <a:gd name="connsiteY4" fmla="*/ 0 h 459937"/>
                <a:gd name="connsiteX0" fmla="*/ 12061 w 1125839"/>
                <a:gd name="connsiteY0" fmla="*/ 3209 h 458963"/>
                <a:gd name="connsiteX1" fmla="*/ 1125839 w 1125839"/>
                <a:gd name="connsiteY1" fmla="*/ 0 h 458963"/>
                <a:gd name="connsiteX2" fmla="*/ 726944 w 1125839"/>
                <a:gd name="connsiteY2" fmla="*/ 457823 h 458963"/>
                <a:gd name="connsiteX3" fmla="*/ 0 w 1125839"/>
                <a:gd name="connsiteY3" fmla="*/ 458963 h 458963"/>
                <a:gd name="connsiteX4" fmla="*/ 12061 w 1125839"/>
                <a:gd name="connsiteY4" fmla="*/ 3209 h 458963"/>
                <a:gd name="connsiteX0" fmla="*/ 5863 w 1119641"/>
                <a:gd name="connsiteY0" fmla="*/ 3209 h 457823"/>
                <a:gd name="connsiteX1" fmla="*/ 1119641 w 1119641"/>
                <a:gd name="connsiteY1" fmla="*/ 0 h 457823"/>
                <a:gd name="connsiteX2" fmla="*/ 720746 w 1119641"/>
                <a:gd name="connsiteY2" fmla="*/ 457823 h 457823"/>
                <a:gd name="connsiteX3" fmla="*/ 0 w 1119641"/>
                <a:gd name="connsiteY3" fmla="*/ 451757 h 457823"/>
                <a:gd name="connsiteX4" fmla="*/ 5863 w 1119641"/>
                <a:gd name="connsiteY4" fmla="*/ 3209 h 457823"/>
                <a:gd name="connsiteX0" fmla="*/ 1214 w 1114992"/>
                <a:gd name="connsiteY0" fmla="*/ 3209 h 457823"/>
                <a:gd name="connsiteX1" fmla="*/ 1114992 w 1114992"/>
                <a:gd name="connsiteY1" fmla="*/ 0 h 457823"/>
                <a:gd name="connsiteX2" fmla="*/ 716097 w 1114992"/>
                <a:gd name="connsiteY2" fmla="*/ 457823 h 457823"/>
                <a:gd name="connsiteX3" fmla="*/ 0 w 1114992"/>
                <a:gd name="connsiteY3" fmla="*/ 446352 h 457823"/>
                <a:gd name="connsiteX4" fmla="*/ 1214 w 1114992"/>
                <a:gd name="connsiteY4" fmla="*/ 3209 h 457823"/>
                <a:gd name="connsiteX0" fmla="*/ 2278 w 1114992"/>
                <a:gd name="connsiteY0" fmla="*/ 0 h 463133"/>
                <a:gd name="connsiteX1" fmla="*/ 1114992 w 1114992"/>
                <a:gd name="connsiteY1" fmla="*/ 5310 h 463133"/>
                <a:gd name="connsiteX2" fmla="*/ 716097 w 1114992"/>
                <a:gd name="connsiteY2" fmla="*/ 463133 h 463133"/>
                <a:gd name="connsiteX3" fmla="*/ 0 w 1114992"/>
                <a:gd name="connsiteY3" fmla="*/ 451662 h 463133"/>
                <a:gd name="connsiteX4" fmla="*/ 2278 w 1114992"/>
                <a:gd name="connsiteY4" fmla="*/ 0 h 463133"/>
                <a:gd name="connsiteX0" fmla="*/ 7171 w 1114992"/>
                <a:gd name="connsiteY0" fmla="*/ 0 h 465179"/>
                <a:gd name="connsiteX1" fmla="*/ 1114992 w 1114992"/>
                <a:gd name="connsiteY1" fmla="*/ 7356 h 465179"/>
                <a:gd name="connsiteX2" fmla="*/ 716097 w 1114992"/>
                <a:gd name="connsiteY2" fmla="*/ 465179 h 465179"/>
                <a:gd name="connsiteX3" fmla="*/ 0 w 1114992"/>
                <a:gd name="connsiteY3" fmla="*/ 453708 h 465179"/>
                <a:gd name="connsiteX4" fmla="*/ 7171 w 1114992"/>
                <a:gd name="connsiteY4" fmla="*/ 0 h 465179"/>
                <a:gd name="connsiteX0" fmla="*/ 3830 w 1111651"/>
                <a:gd name="connsiteY0" fmla="*/ 0 h 465179"/>
                <a:gd name="connsiteX1" fmla="*/ 1111651 w 1111651"/>
                <a:gd name="connsiteY1" fmla="*/ 7356 h 465179"/>
                <a:gd name="connsiteX2" fmla="*/ 712756 w 1111651"/>
                <a:gd name="connsiteY2" fmla="*/ 465179 h 465179"/>
                <a:gd name="connsiteX3" fmla="*/ 0 w 1111651"/>
                <a:gd name="connsiteY3" fmla="*/ 453464 h 465179"/>
                <a:gd name="connsiteX4" fmla="*/ 3830 w 1111651"/>
                <a:gd name="connsiteY4" fmla="*/ 0 h 465179"/>
                <a:gd name="connsiteX0" fmla="*/ 308 w 1108129"/>
                <a:gd name="connsiteY0" fmla="*/ 0 h 465179"/>
                <a:gd name="connsiteX1" fmla="*/ 1108129 w 1108129"/>
                <a:gd name="connsiteY1" fmla="*/ 7356 h 465179"/>
                <a:gd name="connsiteX2" fmla="*/ 709234 w 1108129"/>
                <a:gd name="connsiteY2" fmla="*/ 465179 h 465179"/>
                <a:gd name="connsiteX3" fmla="*/ 4468 w 1108129"/>
                <a:gd name="connsiteY3" fmla="*/ 447815 h 465179"/>
                <a:gd name="connsiteX4" fmla="*/ 308 w 1108129"/>
                <a:gd name="connsiteY4" fmla="*/ 0 h 465179"/>
                <a:gd name="connsiteX0" fmla="*/ 12548 w 1103661"/>
                <a:gd name="connsiteY0" fmla="*/ 0 h 466400"/>
                <a:gd name="connsiteX1" fmla="*/ 1103661 w 1103661"/>
                <a:gd name="connsiteY1" fmla="*/ 8577 h 466400"/>
                <a:gd name="connsiteX2" fmla="*/ 704766 w 1103661"/>
                <a:gd name="connsiteY2" fmla="*/ 466400 h 466400"/>
                <a:gd name="connsiteX3" fmla="*/ 0 w 1103661"/>
                <a:gd name="connsiteY3" fmla="*/ 449036 h 466400"/>
                <a:gd name="connsiteX4" fmla="*/ 12548 w 1103661"/>
                <a:gd name="connsiteY4" fmla="*/ 0 h 466400"/>
                <a:gd name="connsiteX0" fmla="*/ 12548 w 1221352"/>
                <a:gd name="connsiteY0" fmla="*/ 0 h 466400"/>
                <a:gd name="connsiteX1" fmla="*/ 1221352 w 1221352"/>
                <a:gd name="connsiteY1" fmla="*/ 10105 h 466400"/>
                <a:gd name="connsiteX2" fmla="*/ 704766 w 1221352"/>
                <a:gd name="connsiteY2" fmla="*/ 466400 h 466400"/>
                <a:gd name="connsiteX3" fmla="*/ 0 w 1221352"/>
                <a:gd name="connsiteY3" fmla="*/ 449036 h 466400"/>
                <a:gd name="connsiteX4" fmla="*/ 12548 w 1221352"/>
                <a:gd name="connsiteY4" fmla="*/ 0 h 466400"/>
                <a:gd name="connsiteX0" fmla="*/ 12548 w 1221352"/>
                <a:gd name="connsiteY0" fmla="*/ 0 h 456630"/>
                <a:gd name="connsiteX1" fmla="*/ 1221352 w 1221352"/>
                <a:gd name="connsiteY1" fmla="*/ 10105 h 456630"/>
                <a:gd name="connsiteX2" fmla="*/ 838438 w 1221352"/>
                <a:gd name="connsiteY2" fmla="*/ 456630 h 456630"/>
                <a:gd name="connsiteX3" fmla="*/ 0 w 1221352"/>
                <a:gd name="connsiteY3" fmla="*/ 449036 h 456630"/>
                <a:gd name="connsiteX4" fmla="*/ 12548 w 1221352"/>
                <a:gd name="connsiteY4" fmla="*/ 0 h 456630"/>
                <a:gd name="connsiteX0" fmla="*/ 12548 w 1221352"/>
                <a:gd name="connsiteY0" fmla="*/ 0 h 456630"/>
                <a:gd name="connsiteX1" fmla="*/ 890352 w 1221352"/>
                <a:gd name="connsiteY1" fmla="*/ 9228 h 456630"/>
                <a:gd name="connsiteX2" fmla="*/ 1221352 w 1221352"/>
                <a:gd name="connsiteY2" fmla="*/ 10105 h 456630"/>
                <a:gd name="connsiteX3" fmla="*/ 838438 w 1221352"/>
                <a:gd name="connsiteY3" fmla="*/ 456630 h 456630"/>
                <a:gd name="connsiteX4" fmla="*/ 0 w 1221352"/>
                <a:gd name="connsiteY4" fmla="*/ 449036 h 456630"/>
                <a:gd name="connsiteX5" fmla="*/ 12548 w 1221352"/>
                <a:gd name="connsiteY5" fmla="*/ 0 h 456630"/>
                <a:gd name="connsiteX0" fmla="*/ 12548 w 1221352"/>
                <a:gd name="connsiteY0" fmla="*/ 0 h 456630"/>
                <a:gd name="connsiteX1" fmla="*/ 890352 w 1221352"/>
                <a:gd name="connsiteY1" fmla="*/ 9228 h 456630"/>
                <a:gd name="connsiteX2" fmla="*/ 1221352 w 1221352"/>
                <a:gd name="connsiteY2" fmla="*/ 10105 h 456630"/>
                <a:gd name="connsiteX3" fmla="*/ 838438 w 1221352"/>
                <a:gd name="connsiteY3" fmla="*/ 456630 h 456630"/>
                <a:gd name="connsiteX4" fmla="*/ 512547 w 1221352"/>
                <a:gd name="connsiteY4" fmla="*/ 452151 h 456630"/>
                <a:gd name="connsiteX5" fmla="*/ 0 w 1221352"/>
                <a:gd name="connsiteY5" fmla="*/ 449036 h 456630"/>
                <a:gd name="connsiteX6" fmla="*/ 12548 w 1221352"/>
                <a:gd name="connsiteY6" fmla="*/ 0 h 456630"/>
                <a:gd name="connsiteX0" fmla="*/ 12548 w 1221352"/>
                <a:gd name="connsiteY0" fmla="*/ 0 h 452151"/>
                <a:gd name="connsiteX1" fmla="*/ 890352 w 1221352"/>
                <a:gd name="connsiteY1" fmla="*/ 9228 h 452151"/>
                <a:gd name="connsiteX2" fmla="*/ 1221352 w 1221352"/>
                <a:gd name="connsiteY2" fmla="*/ 10105 h 452151"/>
                <a:gd name="connsiteX3" fmla="*/ 512547 w 1221352"/>
                <a:gd name="connsiteY3" fmla="*/ 452151 h 452151"/>
                <a:gd name="connsiteX4" fmla="*/ 0 w 1221352"/>
                <a:gd name="connsiteY4" fmla="*/ 449036 h 452151"/>
                <a:gd name="connsiteX5" fmla="*/ 12548 w 1221352"/>
                <a:gd name="connsiteY5" fmla="*/ 0 h 452151"/>
                <a:gd name="connsiteX0" fmla="*/ 12548 w 890352"/>
                <a:gd name="connsiteY0" fmla="*/ 0 h 452151"/>
                <a:gd name="connsiteX1" fmla="*/ 890352 w 890352"/>
                <a:gd name="connsiteY1" fmla="*/ 9228 h 452151"/>
                <a:gd name="connsiteX2" fmla="*/ 512547 w 890352"/>
                <a:gd name="connsiteY2" fmla="*/ 452151 h 452151"/>
                <a:gd name="connsiteX3" fmla="*/ 0 w 890352"/>
                <a:gd name="connsiteY3" fmla="*/ 449036 h 452151"/>
                <a:gd name="connsiteX4" fmla="*/ 12548 w 890352"/>
                <a:gd name="connsiteY4" fmla="*/ 0 h 452151"/>
                <a:gd name="connsiteX0" fmla="*/ 12548 w 890352"/>
                <a:gd name="connsiteY0" fmla="*/ 0 h 452151"/>
                <a:gd name="connsiteX1" fmla="*/ 385926 w 890352"/>
                <a:gd name="connsiteY1" fmla="*/ 2205 h 452151"/>
                <a:gd name="connsiteX2" fmla="*/ 890352 w 890352"/>
                <a:gd name="connsiteY2" fmla="*/ 9228 h 452151"/>
                <a:gd name="connsiteX3" fmla="*/ 512547 w 890352"/>
                <a:gd name="connsiteY3" fmla="*/ 452151 h 452151"/>
                <a:gd name="connsiteX4" fmla="*/ 0 w 890352"/>
                <a:gd name="connsiteY4" fmla="*/ 449036 h 452151"/>
                <a:gd name="connsiteX5" fmla="*/ 12548 w 890352"/>
                <a:gd name="connsiteY5" fmla="*/ 0 h 452151"/>
                <a:gd name="connsiteX0" fmla="*/ 1215 w 891567"/>
                <a:gd name="connsiteY0" fmla="*/ 446831 h 449946"/>
                <a:gd name="connsiteX1" fmla="*/ 387141 w 891567"/>
                <a:gd name="connsiteY1" fmla="*/ 0 h 449946"/>
                <a:gd name="connsiteX2" fmla="*/ 891567 w 891567"/>
                <a:gd name="connsiteY2" fmla="*/ 7023 h 449946"/>
                <a:gd name="connsiteX3" fmla="*/ 513762 w 891567"/>
                <a:gd name="connsiteY3" fmla="*/ 449946 h 449946"/>
                <a:gd name="connsiteX4" fmla="*/ 1215 w 891567"/>
                <a:gd name="connsiteY4" fmla="*/ 446831 h 449946"/>
                <a:gd name="connsiteX0" fmla="*/ 0 w 890352"/>
                <a:gd name="connsiteY0" fmla="*/ 446831 h 449946"/>
                <a:gd name="connsiteX1" fmla="*/ 385926 w 890352"/>
                <a:gd name="connsiteY1" fmla="*/ 0 h 449946"/>
                <a:gd name="connsiteX2" fmla="*/ 890352 w 890352"/>
                <a:gd name="connsiteY2" fmla="*/ 7023 h 449946"/>
                <a:gd name="connsiteX3" fmla="*/ 512547 w 890352"/>
                <a:gd name="connsiteY3" fmla="*/ 449946 h 449946"/>
                <a:gd name="connsiteX4" fmla="*/ 0 w 890352"/>
                <a:gd name="connsiteY4" fmla="*/ 446831 h 449946"/>
                <a:gd name="connsiteX0" fmla="*/ 0 w 890352"/>
                <a:gd name="connsiteY0" fmla="*/ 446831 h 449946"/>
                <a:gd name="connsiteX1" fmla="*/ 385926 w 890352"/>
                <a:gd name="connsiteY1" fmla="*/ 0 h 449946"/>
                <a:gd name="connsiteX2" fmla="*/ 890352 w 890352"/>
                <a:gd name="connsiteY2" fmla="*/ 7023 h 449946"/>
                <a:gd name="connsiteX3" fmla="*/ 512547 w 890352"/>
                <a:gd name="connsiteY3" fmla="*/ 449946 h 449946"/>
                <a:gd name="connsiteX4" fmla="*/ 0 w 890352"/>
                <a:gd name="connsiteY4" fmla="*/ 446831 h 449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352" h="449946">
                  <a:moveTo>
                    <a:pt x="0" y="446831"/>
                  </a:moveTo>
                  <a:cubicBezTo>
                    <a:pt x="170320" y="254866"/>
                    <a:pt x="281767" y="127468"/>
                    <a:pt x="385926" y="0"/>
                  </a:cubicBezTo>
                  <a:lnTo>
                    <a:pt x="890352" y="7023"/>
                  </a:lnTo>
                  <a:lnTo>
                    <a:pt x="512547" y="449946"/>
                  </a:lnTo>
                  <a:lnTo>
                    <a:pt x="0" y="446831"/>
                  </a:lnTo>
                  <a:close/>
                </a:path>
              </a:pathLst>
            </a:custGeom>
            <a:solidFill>
              <a:srgbClr val="3E71B4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A14ABA2A-3D90-4CED-CC29-320B950F8DFC}"/>
                </a:ext>
              </a:extLst>
            </p:cNvPr>
            <p:cNvSpPr/>
            <p:nvPr/>
          </p:nvSpPr>
          <p:spPr>
            <a:xfrm>
              <a:off x="1609724" y="6005628"/>
              <a:ext cx="10582276" cy="309552"/>
            </a:xfrm>
            <a:custGeom>
              <a:avLst/>
              <a:gdLst>
                <a:gd name="connsiteX0" fmla="*/ 0 w 10203180"/>
                <a:gd name="connsiteY0" fmla="*/ 0 h 308585"/>
                <a:gd name="connsiteX1" fmla="*/ 10203180 w 10203180"/>
                <a:gd name="connsiteY1" fmla="*/ 0 h 308585"/>
                <a:gd name="connsiteX2" fmla="*/ 10203180 w 10203180"/>
                <a:gd name="connsiteY2" fmla="*/ 308585 h 308585"/>
                <a:gd name="connsiteX3" fmla="*/ 0 w 10203180"/>
                <a:gd name="connsiteY3" fmla="*/ 308585 h 308585"/>
                <a:gd name="connsiteX4" fmla="*/ 0 w 10203180"/>
                <a:gd name="connsiteY4" fmla="*/ 0 h 308585"/>
                <a:gd name="connsiteX0" fmla="*/ 0 w 10203180"/>
                <a:gd name="connsiteY0" fmla="*/ 967 h 309552"/>
                <a:gd name="connsiteX1" fmla="*/ 364331 w 10203180"/>
                <a:gd name="connsiteY1" fmla="*/ 0 h 309552"/>
                <a:gd name="connsiteX2" fmla="*/ 10203180 w 10203180"/>
                <a:gd name="connsiteY2" fmla="*/ 967 h 309552"/>
                <a:gd name="connsiteX3" fmla="*/ 10203180 w 10203180"/>
                <a:gd name="connsiteY3" fmla="*/ 309552 h 309552"/>
                <a:gd name="connsiteX4" fmla="*/ 0 w 10203180"/>
                <a:gd name="connsiteY4" fmla="*/ 309552 h 309552"/>
                <a:gd name="connsiteX5" fmla="*/ 0 w 10203180"/>
                <a:gd name="connsiteY5" fmla="*/ 967 h 309552"/>
                <a:gd name="connsiteX0" fmla="*/ 0 w 10203180"/>
                <a:gd name="connsiteY0" fmla="*/ 309552 h 309552"/>
                <a:gd name="connsiteX1" fmla="*/ 364331 w 10203180"/>
                <a:gd name="connsiteY1" fmla="*/ 0 h 309552"/>
                <a:gd name="connsiteX2" fmla="*/ 10203180 w 10203180"/>
                <a:gd name="connsiteY2" fmla="*/ 967 h 309552"/>
                <a:gd name="connsiteX3" fmla="*/ 10203180 w 10203180"/>
                <a:gd name="connsiteY3" fmla="*/ 309552 h 309552"/>
                <a:gd name="connsiteX4" fmla="*/ 0 w 10203180"/>
                <a:gd name="connsiteY4" fmla="*/ 309552 h 309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3180" h="309552">
                  <a:moveTo>
                    <a:pt x="0" y="309552"/>
                  </a:moveTo>
                  <a:lnTo>
                    <a:pt x="364331" y="0"/>
                  </a:lnTo>
                  <a:lnTo>
                    <a:pt x="10203180" y="967"/>
                  </a:lnTo>
                  <a:lnTo>
                    <a:pt x="10203180" y="309552"/>
                  </a:lnTo>
                  <a:lnTo>
                    <a:pt x="0" y="309552"/>
                  </a:lnTo>
                  <a:close/>
                </a:path>
              </a:pathLst>
            </a:custGeom>
            <a:solidFill>
              <a:srgbClr val="FF99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8DEE1259-575B-66B9-5772-98BD511C1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1542" y="5889198"/>
            <a:ext cx="533967" cy="627787"/>
          </a:xfrm>
          <a:prstGeom prst="rect">
            <a:avLst/>
          </a:prstGeom>
        </p:spPr>
      </p:pic>
      <p:pic>
        <p:nvPicPr>
          <p:cNvPr id="12" name="Picture 2" descr="Goldena">
            <a:extLst>
              <a:ext uri="{FF2B5EF4-FFF2-40B4-BE49-F238E27FC236}">
                <a16:creationId xmlns:a16="http://schemas.microsoft.com/office/drawing/2014/main" id="{F50B6A58-DF10-4BB0-6A94-AEC2814859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5098" y="6526569"/>
            <a:ext cx="920822" cy="20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61ECE94-8442-619E-E708-E56A0FE65B22}"/>
              </a:ext>
            </a:extLst>
          </p:cNvPr>
          <p:cNvSpPr txBox="1"/>
          <p:nvPr userDrawn="1"/>
        </p:nvSpPr>
        <p:spPr>
          <a:xfrm>
            <a:off x="11115924" y="6260894"/>
            <a:ext cx="1420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9AAD7"/>
                </a:solidFill>
                <a:latin typeface="Verdana Pro" panose="020B0604030504040204" pitchFamily="34" charset="0"/>
                <a:cs typeface="Aharoni" panose="02010803020104030203" pitchFamily="2" charset="-79"/>
              </a:rPr>
              <a:t>2022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633740-C707-7E11-3DDC-CF2B59420B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2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30F1E190-E91C-5190-C874-6EF735045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1256EA1-477B-5888-DF2A-1EF070E84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F27DA2-623F-0302-3796-64D574DE3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344C014-AA03-33C9-27AA-61DCDF5C5C77}"/>
              </a:ext>
            </a:extLst>
          </p:cNvPr>
          <p:cNvGrpSpPr/>
          <p:nvPr userDrawn="1"/>
        </p:nvGrpSpPr>
        <p:grpSpPr>
          <a:xfrm flipH="1">
            <a:off x="0" y="6160153"/>
            <a:ext cx="10582276" cy="946930"/>
            <a:chOff x="1609724" y="6005628"/>
            <a:chExt cx="10582276" cy="946930"/>
          </a:xfrm>
        </p:grpSpPr>
        <p:sp>
          <p:nvSpPr>
            <p:cNvPr id="9" name="Rectangle 18">
              <a:extLst>
                <a:ext uri="{FF2B5EF4-FFF2-40B4-BE49-F238E27FC236}">
                  <a16:creationId xmlns:a16="http://schemas.microsoft.com/office/drawing/2014/main" id="{F1B8135E-F30F-5500-484E-8F5674EE5589}"/>
                </a:ext>
              </a:extLst>
            </p:cNvPr>
            <p:cNvSpPr/>
            <p:nvPr/>
          </p:nvSpPr>
          <p:spPr>
            <a:xfrm rot="2949570">
              <a:off x="1628729" y="6280152"/>
              <a:ext cx="894867" cy="449946"/>
            </a:xfrm>
            <a:custGeom>
              <a:avLst/>
              <a:gdLst>
                <a:gd name="connsiteX0" fmla="*/ 0 w 1589278"/>
                <a:gd name="connsiteY0" fmla="*/ 0 h 459937"/>
                <a:gd name="connsiteX1" fmla="*/ 1589278 w 1589278"/>
                <a:gd name="connsiteY1" fmla="*/ 0 h 459937"/>
                <a:gd name="connsiteX2" fmla="*/ 1589278 w 1589278"/>
                <a:gd name="connsiteY2" fmla="*/ 459937 h 459937"/>
                <a:gd name="connsiteX3" fmla="*/ 0 w 1589278"/>
                <a:gd name="connsiteY3" fmla="*/ 459937 h 459937"/>
                <a:gd name="connsiteX4" fmla="*/ 0 w 1589278"/>
                <a:gd name="connsiteY4" fmla="*/ 0 h 459937"/>
                <a:gd name="connsiteX0" fmla="*/ 0 w 1589278"/>
                <a:gd name="connsiteY0" fmla="*/ 0 h 459937"/>
                <a:gd name="connsiteX1" fmla="*/ 1589278 w 1589278"/>
                <a:gd name="connsiteY1" fmla="*/ 0 h 459937"/>
                <a:gd name="connsiteX2" fmla="*/ 1589278 w 1589278"/>
                <a:gd name="connsiteY2" fmla="*/ 459937 h 459937"/>
                <a:gd name="connsiteX3" fmla="*/ 726944 w 1589278"/>
                <a:gd name="connsiteY3" fmla="*/ 458797 h 459937"/>
                <a:gd name="connsiteX4" fmla="*/ 0 w 1589278"/>
                <a:gd name="connsiteY4" fmla="*/ 459937 h 459937"/>
                <a:gd name="connsiteX5" fmla="*/ 0 w 1589278"/>
                <a:gd name="connsiteY5" fmla="*/ 0 h 459937"/>
                <a:gd name="connsiteX0" fmla="*/ 0 w 1589278"/>
                <a:gd name="connsiteY0" fmla="*/ 0 h 459937"/>
                <a:gd name="connsiteX1" fmla="*/ 1125839 w 1589278"/>
                <a:gd name="connsiteY1" fmla="*/ 974 h 459937"/>
                <a:gd name="connsiteX2" fmla="*/ 1589278 w 1589278"/>
                <a:gd name="connsiteY2" fmla="*/ 0 h 459937"/>
                <a:gd name="connsiteX3" fmla="*/ 1589278 w 1589278"/>
                <a:gd name="connsiteY3" fmla="*/ 459937 h 459937"/>
                <a:gd name="connsiteX4" fmla="*/ 726944 w 1589278"/>
                <a:gd name="connsiteY4" fmla="*/ 458797 h 459937"/>
                <a:gd name="connsiteX5" fmla="*/ 0 w 1589278"/>
                <a:gd name="connsiteY5" fmla="*/ 459937 h 459937"/>
                <a:gd name="connsiteX6" fmla="*/ 0 w 1589278"/>
                <a:gd name="connsiteY6" fmla="*/ 0 h 459937"/>
                <a:gd name="connsiteX0" fmla="*/ 0 w 1589278"/>
                <a:gd name="connsiteY0" fmla="*/ 0 h 459937"/>
                <a:gd name="connsiteX1" fmla="*/ 1125839 w 1589278"/>
                <a:gd name="connsiteY1" fmla="*/ 974 h 459937"/>
                <a:gd name="connsiteX2" fmla="*/ 1589278 w 1589278"/>
                <a:gd name="connsiteY2" fmla="*/ 459937 h 459937"/>
                <a:gd name="connsiteX3" fmla="*/ 726944 w 1589278"/>
                <a:gd name="connsiteY3" fmla="*/ 458797 h 459937"/>
                <a:gd name="connsiteX4" fmla="*/ 0 w 1589278"/>
                <a:gd name="connsiteY4" fmla="*/ 459937 h 459937"/>
                <a:gd name="connsiteX5" fmla="*/ 0 w 1589278"/>
                <a:gd name="connsiteY5" fmla="*/ 0 h 459937"/>
                <a:gd name="connsiteX0" fmla="*/ 0 w 1125839"/>
                <a:gd name="connsiteY0" fmla="*/ 0 h 459937"/>
                <a:gd name="connsiteX1" fmla="*/ 1125839 w 1125839"/>
                <a:gd name="connsiteY1" fmla="*/ 974 h 459937"/>
                <a:gd name="connsiteX2" fmla="*/ 726944 w 1125839"/>
                <a:gd name="connsiteY2" fmla="*/ 458797 h 459937"/>
                <a:gd name="connsiteX3" fmla="*/ 0 w 1125839"/>
                <a:gd name="connsiteY3" fmla="*/ 459937 h 459937"/>
                <a:gd name="connsiteX4" fmla="*/ 0 w 1125839"/>
                <a:gd name="connsiteY4" fmla="*/ 0 h 459937"/>
                <a:gd name="connsiteX0" fmla="*/ 12061 w 1125839"/>
                <a:gd name="connsiteY0" fmla="*/ 3209 h 458963"/>
                <a:gd name="connsiteX1" fmla="*/ 1125839 w 1125839"/>
                <a:gd name="connsiteY1" fmla="*/ 0 h 458963"/>
                <a:gd name="connsiteX2" fmla="*/ 726944 w 1125839"/>
                <a:gd name="connsiteY2" fmla="*/ 457823 h 458963"/>
                <a:gd name="connsiteX3" fmla="*/ 0 w 1125839"/>
                <a:gd name="connsiteY3" fmla="*/ 458963 h 458963"/>
                <a:gd name="connsiteX4" fmla="*/ 12061 w 1125839"/>
                <a:gd name="connsiteY4" fmla="*/ 3209 h 458963"/>
                <a:gd name="connsiteX0" fmla="*/ 5863 w 1119641"/>
                <a:gd name="connsiteY0" fmla="*/ 3209 h 457823"/>
                <a:gd name="connsiteX1" fmla="*/ 1119641 w 1119641"/>
                <a:gd name="connsiteY1" fmla="*/ 0 h 457823"/>
                <a:gd name="connsiteX2" fmla="*/ 720746 w 1119641"/>
                <a:gd name="connsiteY2" fmla="*/ 457823 h 457823"/>
                <a:gd name="connsiteX3" fmla="*/ 0 w 1119641"/>
                <a:gd name="connsiteY3" fmla="*/ 451757 h 457823"/>
                <a:gd name="connsiteX4" fmla="*/ 5863 w 1119641"/>
                <a:gd name="connsiteY4" fmla="*/ 3209 h 457823"/>
                <a:gd name="connsiteX0" fmla="*/ 1214 w 1114992"/>
                <a:gd name="connsiteY0" fmla="*/ 3209 h 457823"/>
                <a:gd name="connsiteX1" fmla="*/ 1114992 w 1114992"/>
                <a:gd name="connsiteY1" fmla="*/ 0 h 457823"/>
                <a:gd name="connsiteX2" fmla="*/ 716097 w 1114992"/>
                <a:gd name="connsiteY2" fmla="*/ 457823 h 457823"/>
                <a:gd name="connsiteX3" fmla="*/ 0 w 1114992"/>
                <a:gd name="connsiteY3" fmla="*/ 446352 h 457823"/>
                <a:gd name="connsiteX4" fmla="*/ 1214 w 1114992"/>
                <a:gd name="connsiteY4" fmla="*/ 3209 h 457823"/>
                <a:gd name="connsiteX0" fmla="*/ 2278 w 1114992"/>
                <a:gd name="connsiteY0" fmla="*/ 0 h 463133"/>
                <a:gd name="connsiteX1" fmla="*/ 1114992 w 1114992"/>
                <a:gd name="connsiteY1" fmla="*/ 5310 h 463133"/>
                <a:gd name="connsiteX2" fmla="*/ 716097 w 1114992"/>
                <a:gd name="connsiteY2" fmla="*/ 463133 h 463133"/>
                <a:gd name="connsiteX3" fmla="*/ 0 w 1114992"/>
                <a:gd name="connsiteY3" fmla="*/ 451662 h 463133"/>
                <a:gd name="connsiteX4" fmla="*/ 2278 w 1114992"/>
                <a:gd name="connsiteY4" fmla="*/ 0 h 463133"/>
                <a:gd name="connsiteX0" fmla="*/ 7171 w 1114992"/>
                <a:gd name="connsiteY0" fmla="*/ 0 h 465179"/>
                <a:gd name="connsiteX1" fmla="*/ 1114992 w 1114992"/>
                <a:gd name="connsiteY1" fmla="*/ 7356 h 465179"/>
                <a:gd name="connsiteX2" fmla="*/ 716097 w 1114992"/>
                <a:gd name="connsiteY2" fmla="*/ 465179 h 465179"/>
                <a:gd name="connsiteX3" fmla="*/ 0 w 1114992"/>
                <a:gd name="connsiteY3" fmla="*/ 453708 h 465179"/>
                <a:gd name="connsiteX4" fmla="*/ 7171 w 1114992"/>
                <a:gd name="connsiteY4" fmla="*/ 0 h 465179"/>
                <a:gd name="connsiteX0" fmla="*/ 3830 w 1111651"/>
                <a:gd name="connsiteY0" fmla="*/ 0 h 465179"/>
                <a:gd name="connsiteX1" fmla="*/ 1111651 w 1111651"/>
                <a:gd name="connsiteY1" fmla="*/ 7356 h 465179"/>
                <a:gd name="connsiteX2" fmla="*/ 712756 w 1111651"/>
                <a:gd name="connsiteY2" fmla="*/ 465179 h 465179"/>
                <a:gd name="connsiteX3" fmla="*/ 0 w 1111651"/>
                <a:gd name="connsiteY3" fmla="*/ 453464 h 465179"/>
                <a:gd name="connsiteX4" fmla="*/ 3830 w 1111651"/>
                <a:gd name="connsiteY4" fmla="*/ 0 h 465179"/>
                <a:gd name="connsiteX0" fmla="*/ 308 w 1108129"/>
                <a:gd name="connsiteY0" fmla="*/ 0 h 465179"/>
                <a:gd name="connsiteX1" fmla="*/ 1108129 w 1108129"/>
                <a:gd name="connsiteY1" fmla="*/ 7356 h 465179"/>
                <a:gd name="connsiteX2" fmla="*/ 709234 w 1108129"/>
                <a:gd name="connsiteY2" fmla="*/ 465179 h 465179"/>
                <a:gd name="connsiteX3" fmla="*/ 4468 w 1108129"/>
                <a:gd name="connsiteY3" fmla="*/ 447815 h 465179"/>
                <a:gd name="connsiteX4" fmla="*/ 308 w 1108129"/>
                <a:gd name="connsiteY4" fmla="*/ 0 h 465179"/>
                <a:gd name="connsiteX0" fmla="*/ 12548 w 1103661"/>
                <a:gd name="connsiteY0" fmla="*/ 0 h 466400"/>
                <a:gd name="connsiteX1" fmla="*/ 1103661 w 1103661"/>
                <a:gd name="connsiteY1" fmla="*/ 8577 h 466400"/>
                <a:gd name="connsiteX2" fmla="*/ 704766 w 1103661"/>
                <a:gd name="connsiteY2" fmla="*/ 466400 h 466400"/>
                <a:gd name="connsiteX3" fmla="*/ 0 w 1103661"/>
                <a:gd name="connsiteY3" fmla="*/ 449036 h 466400"/>
                <a:gd name="connsiteX4" fmla="*/ 12548 w 1103661"/>
                <a:gd name="connsiteY4" fmla="*/ 0 h 466400"/>
                <a:gd name="connsiteX0" fmla="*/ 12548 w 1221352"/>
                <a:gd name="connsiteY0" fmla="*/ 0 h 466400"/>
                <a:gd name="connsiteX1" fmla="*/ 1221352 w 1221352"/>
                <a:gd name="connsiteY1" fmla="*/ 10105 h 466400"/>
                <a:gd name="connsiteX2" fmla="*/ 704766 w 1221352"/>
                <a:gd name="connsiteY2" fmla="*/ 466400 h 466400"/>
                <a:gd name="connsiteX3" fmla="*/ 0 w 1221352"/>
                <a:gd name="connsiteY3" fmla="*/ 449036 h 466400"/>
                <a:gd name="connsiteX4" fmla="*/ 12548 w 1221352"/>
                <a:gd name="connsiteY4" fmla="*/ 0 h 466400"/>
                <a:gd name="connsiteX0" fmla="*/ 12548 w 1221352"/>
                <a:gd name="connsiteY0" fmla="*/ 0 h 456630"/>
                <a:gd name="connsiteX1" fmla="*/ 1221352 w 1221352"/>
                <a:gd name="connsiteY1" fmla="*/ 10105 h 456630"/>
                <a:gd name="connsiteX2" fmla="*/ 838438 w 1221352"/>
                <a:gd name="connsiteY2" fmla="*/ 456630 h 456630"/>
                <a:gd name="connsiteX3" fmla="*/ 0 w 1221352"/>
                <a:gd name="connsiteY3" fmla="*/ 449036 h 456630"/>
                <a:gd name="connsiteX4" fmla="*/ 12548 w 1221352"/>
                <a:gd name="connsiteY4" fmla="*/ 0 h 456630"/>
                <a:gd name="connsiteX0" fmla="*/ 12548 w 1221352"/>
                <a:gd name="connsiteY0" fmla="*/ 0 h 456630"/>
                <a:gd name="connsiteX1" fmla="*/ 890352 w 1221352"/>
                <a:gd name="connsiteY1" fmla="*/ 9228 h 456630"/>
                <a:gd name="connsiteX2" fmla="*/ 1221352 w 1221352"/>
                <a:gd name="connsiteY2" fmla="*/ 10105 h 456630"/>
                <a:gd name="connsiteX3" fmla="*/ 838438 w 1221352"/>
                <a:gd name="connsiteY3" fmla="*/ 456630 h 456630"/>
                <a:gd name="connsiteX4" fmla="*/ 0 w 1221352"/>
                <a:gd name="connsiteY4" fmla="*/ 449036 h 456630"/>
                <a:gd name="connsiteX5" fmla="*/ 12548 w 1221352"/>
                <a:gd name="connsiteY5" fmla="*/ 0 h 456630"/>
                <a:gd name="connsiteX0" fmla="*/ 12548 w 1221352"/>
                <a:gd name="connsiteY0" fmla="*/ 0 h 456630"/>
                <a:gd name="connsiteX1" fmla="*/ 890352 w 1221352"/>
                <a:gd name="connsiteY1" fmla="*/ 9228 h 456630"/>
                <a:gd name="connsiteX2" fmla="*/ 1221352 w 1221352"/>
                <a:gd name="connsiteY2" fmla="*/ 10105 h 456630"/>
                <a:gd name="connsiteX3" fmla="*/ 838438 w 1221352"/>
                <a:gd name="connsiteY3" fmla="*/ 456630 h 456630"/>
                <a:gd name="connsiteX4" fmla="*/ 512547 w 1221352"/>
                <a:gd name="connsiteY4" fmla="*/ 452151 h 456630"/>
                <a:gd name="connsiteX5" fmla="*/ 0 w 1221352"/>
                <a:gd name="connsiteY5" fmla="*/ 449036 h 456630"/>
                <a:gd name="connsiteX6" fmla="*/ 12548 w 1221352"/>
                <a:gd name="connsiteY6" fmla="*/ 0 h 456630"/>
                <a:gd name="connsiteX0" fmla="*/ 12548 w 1221352"/>
                <a:gd name="connsiteY0" fmla="*/ 0 h 452151"/>
                <a:gd name="connsiteX1" fmla="*/ 890352 w 1221352"/>
                <a:gd name="connsiteY1" fmla="*/ 9228 h 452151"/>
                <a:gd name="connsiteX2" fmla="*/ 1221352 w 1221352"/>
                <a:gd name="connsiteY2" fmla="*/ 10105 h 452151"/>
                <a:gd name="connsiteX3" fmla="*/ 512547 w 1221352"/>
                <a:gd name="connsiteY3" fmla="*/ 452151 h 452151"/>
                <a:gd name="connsiteX4" fmla="*/ 0 w 1221352"/>
                <a:gd name="connsiteY4" fmla="*/ 449036 h 452151"/>
                <a:gd name="connsiteX5" fmla="*/ 12548 w 1221352"/>
                <a:gd name="connsiteY5" fmla="*/ 0 h 452151"/>
                <a:gd name="connsiteX0" fmla="*/ 12548 w 890352"/>
                <a:gd name="connsiteY0" fmla="*/ 0 h 452151"/>
                <a:gd name="connsiteX1" fmla="*/ 890352 w 890352"/>
                <a:gd name="connsiteY1" fmla="*/ 9228 h 452151"/>
                <a:gd name="connsiteX2" fmla="*/ 512547 w 890352"/>
                <a:gd name="connsiteY2" fmla="*/ 452151 h 452151"/>
                <a:gd name="connsiteX3" fmla="*/ 0 w 890352"/>
                <a:gd name="connsiteY3" fmla="*/ 449036 h 452151"/>
                <a:gd name="connsiteX4" fmla="*/ 12548 w 890352"/>
                <a:gd name="connsiteY4" fmla="*/ 0 h 452151"/>
                <a:gd name="connsiteX0" fmla="*/ 12548 w 890352"/>
                <a:gd name="connsiteY0" fmla="*/ 0 h 452151"/>
                <a:gd name="connsiteX1" fmla="*/ 385926 w 890352"/>
                <a:gd name="connsiteY1" fmla="*/ 2205 h 452151"/>
                <a:gd name="connsiteX2" fmla="*/ 890352 w 890352"/>
                <a:gd name="connsiteY2" fmla="*/ 9228 h 452151"/>
                <a:gd name="connsiteX3" fmla="*/ 512547 w 890352"/>
                <a:gd name="connsiteY3" fmla="*/ 452151 h 452151"/>
                <a:gd name="connsiteX4" fmla="*/ 0 w 890352"/>
                <a:gd name="connsiteY4" fmla="*/ 449036 h 452151"/>
                <a:gd name="connsiteX5" fmla="*/ 12548 w 890352"/>
                <a:gd name="connsiteY5" fmla="*/ 0 h 452151"/>
                <a:gd name="connsiteX0" fmla="*/ 1215 w 891567"/>
                <a:gd name="connsiteY0" fmla="*/ 446831 h 449946"/>
                <a:gd name="connsiteX1" fmla="*/ 387141 w 891567"/>
                <a:gd name="connsiteY1" fmla="*/ 0 h 449946"/>
                <a:gd name="connsiteX2" fmla="*/ 891567 w 891567"/>
                <a:gd name="connsiteY2" fmla="*/ 7023 h 449946"/>
                <a:gd name="connsiteX3" fmla="*/ 513762 w 891567"/>
                <a:gd name="connsiteY3" fmla="*/ 449946 h 449946"/>
                <a:gd name="connsiteX4" fmla="*/ 1215 w 891567"/>
                <a:gd name="connsiteY4" fmla="*/ 446831 h 449946"/>
                <a:gd name="connsiteX0" fmla="*/ 0 w 890352"/>
                <a:gd name="connsiteY0" fmla="*/ 446831 h 449946"/>
                <a:gd name="connsiteX1" fmla="*/ 385926 w 890352"/>
                <a:gd name="connsiteY1" fmla="*/ 0 h 449946"/>
                <a:gd name="connsiteX2" fmla="*/ 890352 w 890352"/>
                <a:gd name="connsiteY2" fmla="*/ 7023 h 449946"/>
                <a:gd name="connsiteX3" fmla="*/ 512547 w 890352"/>
                <a:gd name="connsiteY3" fmla="*/ 449946 h 449946"/>
                <a:gd name="connsiteX4" fmla="*/ 0 w 890352"/>
                <a:gd name="connsiteY4" fmla="*/ 446831 h 449946"/>
                <a:gd name="connsiteX0" fmla="*/ 0 w 890352"/>
                <a:gd name="connsiteY0" fmla="*/ 446831 h 449946"/>
                <a:gd name="connsiteX1" fmla="*/ 385926 w 890352"/>
                <a:gd name="connsiteY1" fmla="*/ 0 h 449946"/>
                <a:gd name="connsiteX2" fmla="*/ 890352 w 890352"/>
                <a:gd name="connsiteY2" fmla="*/ 7023 h 449946"/>
                <a:gd name="connsiteX3" fmla="*/ 512547 w 890352"/>
                <a:gd name="connsiteY3" fmla="*/ 449946 h 449946"/>
                <a:gd name="connsiteX4" fmla="*/ 0 w 890352"/>
                <a:gd name="connsiteY4" fmla="*/ 446831 h 449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352" h="449946">
                  <a:moveTo>
                    <a:pt x="0" y="446831"/>
                  </a:moveTo>
                  <a:cubicBezTo>
                    <a:pt x="170320" y="254866"/>
                    <a:pt x="281767" y="127468"/>
                    <a:pt x="385926" y="0"/>
                  </a:cubicBezTo>
                  <a:lnTo>
                    <a:pt x="890352" y="7023"/>
                  </a:lnTo>
                  <a:lnTo>
                    <a:pt x="512547" y="449946"/>
                  </a:lnTo>
                  <a:lnTo>
                    <a:pt x="0" y="446831"/>
                  </a:lnTo>
                  <a:close/>
                </a:path>
              </a:pathLst>
            </a:custGeom>
            <a:solidFill>
              <a:srgbClr val="3E71B4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A14ABA2A-3D90-4CED-CC29-320B950F8DFC}"/>
                </a:ext>
              </a:extLst>
            </p:cNvPr>
            <p:cNvSpPr/>
            <p:nvPr/>
          </p:nvSpPr>
          <p:spPr>
            <a:xfrm>
              <a:off x="1609724" y="6005628"/>
              <a:ext cx="10582276" cy="309552"/>
            </a:xfrm>
            <a:custGeom>
              <a:avLst/>
              <a:gdLst>
                <a:gd name="connsiteX0" fmla="*/ 0 w 10203180"/>
                <a:gd name="connsiteY0" fmla="*/ 0 h 308585"/>
                <a:gd name="connsiteX1" fmla="*/ 10203180 w 10203180"/>
                <a:gd name="connsiteY1" fmla="*/ 0 h 308585"/>
                <a:gd name="connsiteX2" fmla="*/ 10203180 w 10203180"/>
                <a:gd name="connsiteY2" fmla="*/ 308585 h 308585"/>
                <a:gd name="connsiteX3" fmla="*/ 0 w 10203180"/>
                <a:gd name="connsiteY3" fmla="*/ 308585 h 308585"/>
                <a:gd name="connsiteX4" fmla="*/ 0 w 10203180"/>
                <a:gd name="connsiteY4" fmla="*/ 0 h 308585"/>
                <a:gd name="connsiteX0" fmla="*/ 0 w 10203180"/>
                <a:gd name="connsiteY0" fmla="*/ 967 h 309552"/>
                <a:gd name="connsiteX1" fmla="*/ 364331 w 10203180"/>
                <a:gd name="connsiteY1" fmla="*/ 0 h 309552"/>
                <a:gd name="connsiteX2" fmla="*/ 10203180 w 10203180"/>
                <a:gd name="connsiteY2" fmla="*/ 967 h 309552"/>
                <a:gd name="connsiteX3" fmla="*/ 10203180 w 10203180"/>
                <a:gd name="connsiteY3" fmla="*/ 309552 h 309552"/>
                <a:gd name="connsiteX4" fmla="*/ 0 w 10203180"/>
                <a:gd name="connsiteY4" fmla="*/ 309552 h 309552"/>
                <a:gd name="connsiteX5" fmla="*/ 0 w 10203180"/>
                <a:gd name="connsiteY5" fmla="*/ 967 h 309552"/>
                <a:gd name="connsiteX0" fmla="*/ 0 w 10203180"/>
                <a:gd name="connsiteY0" fmla="*/ 309552 h 309552"/>
                <a:gd name="connsiteX1" fmla="*/ 364331 w 10203180"/>
                <a:gd name="connsiteY1" fmla="*/ 0 h 309552"/>
                <a:gd name="connsiteX2" fmla="*/ 10203180 w 10203180"/>
                <a:gd name="connsiteY2" fmla="*/ 967 h 309552"/>
                <a:gd name="connsiteX3" fmla="*/ 10203180 w 10203180"/>
                <a:gd name="connsiteY3" fmla="*/ 309552 h 309552"/>
                <a:gd name="connsiteX4" fmla="*/ 0 w 10203180"/>
                <a:gd name="connsiteY4" fmla="*/ 309552 h 309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3180" h="309552">
                  <a:moveTo>
                    <a:pt x="0" y="309552"/>
                  </a:moveTo>
                  <a:lnTo>
                    <a:pt x="364331" y="0"/>
                  </a:lnTo>
                  <a:lnTo>
                    <a:pt x="10203180" y="967"/>
                  </a:lnTo>
                  <a:lnTo>
                    <a:pt x="10203180" y="309552"/>
                  </a:lnTo>
                  <a:lnTo>
                    <a:pt x="0" y="309552"/>
                  </a:lnTo>
                  <a:close/>
                </a:path>
              </a:pathLst>
            </a:custGeom>
            <a:solidFill>
              <a:srgbClr val="FF99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8DEE1259-575B-66B9-5772-98BD511C1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1542" y="5889198"/>
            <a:ext cx="533967" cy="627787"/>
          </a:xfrm>
          <a:prstGeom prst="rect">
            <a:avLst/>
          </a:prstGeom>
        </p:spPr>
      </p:pic>
      <p:pic>
        <p:nvPicPr>
          <p:cNvPr id="12" name="Picture 2" descr="Goldena">
            <a:extLst>
              <a:ext uri="{FF2B5EF4-FFF2-40B4-BE49-F238E27FC236}">
                <a16:creationId xmlns:a16="http://schemas.microsoft.com/office/drawing/2014/main" id="{F50B6A58-DF10-4BB0-6A94-AEC2814859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5098" y="6526569"/>
            <a:ext cx="920822" cy="20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61ECE94-8442-619E-E708-E56A0FE65B22}"/>
              </a:ext>
            </a:extLst>
          </p:cNvPr>
          <p:cNvSpPr txBox="1"/>
          <p:nvPr userDrawn="1"/>
        </p:nvSpPr>
        <p:spPr>
          <a:xfrm>
            <a:off x="11115924" y="6260894"/>
            <a:ext cx="1420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9AAD7"/>
                </a:solidFill>
                <a:latin typeface="Verdana Pro" panose="020B0604030504040204" pitchFamily="34" charset="0"/>
                <a:cs typeface="Aharoni" panose="02010803020104030203" pitchFamily="2" charset="-79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99274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au trait&#10;&#10;Description générée automatiquement">
            <a:extLst>
              <a:ext uri="{FF2B5EF4-FFF2-40B4-BE49-F238E27FC236}">
                <a16:creationId xmlns:a16="http://schemas.microsoft.com/office/drawing/2014/main" id="{512B5497-1C62-AD98-7C38-F3561CAD31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1256EA1-477B-5888-DF2A-1EF070E84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F27DA2-623F-0302-3796-64D574DE3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344C014-AA03-33C9-27AA-61DCDF5C5C77}"/>
              </a:ext>
            </a:extLst>
          </p:cNvPr>
          <p:cNvGrpSpPr/>
          <p:nvPr userDrawn="1"/>
        </p:nvGrpSpPr>
        <p:grpSpPr>
          <a:xfrm flipH="1">
            <a:off x="0" y="6160153"/>
            <a:ext cx="10582276" cy="946930"/>
            <a:chOff x="1609724" y="6005628"/>
            <a:chExt cx="10582276" cy="946930"/>
          </a:xfrm>
        </p:grpSpPr>
        <p:sp>
          <p:nvSpPr>
            <p:cNvPr id="9" name="Rectangle 18">
              <a:extLst>
                <a:ext uri="{FF2B5EF4-FFF2-40B4-BE49-F238E27FC236}">
                  <a16:creationId xmlns:a16="http://schemas.microsoft.com/office/drawing/2014/main" id="{F1B8135E-F30F-5500-484E-8F5674EE5589}"/>
                </a:ext>
              </a:extLst>
            </p:cNvPr>
            <p:cNvSpPr/>
            <p:nvPr/>
          </p:nvSpPr>
          <p:spPr>
            <a:xfrm rot="2949570">
              <a:off x="1628729" y="6280152"/>
              <a:ext cx="894867" cy="449946"/>
            </a:xfrm>
            <a:custGeom>
              <a:avLst/>
              <a:gdLst>
                <a:gd name="connsiteX0" fmla="*/ 0 w 1589278"/>
                <a:gd name="connsiteY0" fmla="*/ 0 h 459937"/>
                <a:gd name="connsiteX1" fmla="*/ 1589278 w 1589278"/>
                <a:gd name="connsiteY1" fmla="*/ 0 h 459937"/>
                <a:gd name="connsiteX2" fmla="*/ 1589278 w 1589278"/>
                <a:gd name="connsiteY2" fmla="*/ 459937 h 459937"/>
                <a:gd name="connsiteX3" fmla="*/ 0 w 1589278"/>
                <a:gd name="connsiteY3" fmla="*/ 459937 h 459937"/>
                <a:gd name="connsiteX4" fmla="*/ 0 w 1589278"/>
                <a:gd name="connsiteY4" fmla="*/ 0 h 459937"/>
                <a:gd name="connsiteX0" fmla="*/ 0 w 1589278"/>
                <a:gd name="connsiteY0" fmla="*/ 0 h 459937"/>
                <a:gd name="connsiteX1" fmla="*/ 1589278 w 1589278"/>
                <a:gd name="connsiteY1" fmla="*/ 0 h 459937"/>
                <a:gd name="connsiteX2" fmla="*/ 1589278 w 1589278"/>
                <a:gd name="connsiteY2" fmla="*/ 459937 h 459937"/>
                <a:gd name="connsiteX3" fmla="*/ 726944 w 1589278"/>
                <a:gd name="connsiteY3" fmla="*/ 458797 h 459937"/>
                <a:gd name="connsiteX4" fmla="*/ 0 w 1589278"/>
                <a:gd name="connsiteY4" fmla="*/ 459937 h 459937"/>
                <a:gd name="connsiteX5" fmla="*/ 0 w 1589278"/>
                <a:gd name="connsiteY5" fmla="*/ 0 h 459937"/>
                <a:gd name="connsiteX0" fmla="*/ 0 w 1589278"/>
                <a:gd name="connsiteY0" fmla="*/ 0 h 459937"/>
                <a:gd name="connsiteX1" fmla="*/ 1125839 w 1589278"/>
                <a:gd name="connsiteY1" fmla="*/ 974 h 459937"/>
                <a:gd name="connsiteX2" fmla="*/ 1589278 w 1589278"/>
                <a:gd name="connsiteY2" fmla="*/ 0 h 459937"/>
                <a:gd name="connsiteX3" fmla="*/ 1589278 w 1589278"/>
                <a:gd name="connsiteY3" fmla="*/ 459937 h 459937"/>
                <a:gd name="connsiteX4" fmla="*/ 726944 w 1589278"/>
                <a:gd name="connsiteY4" fmla="*/ 458797 h 459937"/>
                <a:gd name="connsiteX5" fmla="*/ 0 w 1589278"/>
                <a:gd name="connsiteY5" fmla="*/ 459937 h 459937"/>
                <a:gd name="connsiteX6" fmla="*/ 0 w 1589278"/>
                <a:gd name="connsiteY6" fmla="*/ 0 h 459937"/>
                <a:gd name="connsiteX0" fmla="*/ 0 w 1589278"/>
                <a:gd name="connsiteY0" fmla="*/ 0 h 459937"/>
                <a:gd name="connsiteX1" fmla="*/ 1125839 w 1589278"/>
                <a:gd name="connsiteY1" fmla="*/ 974 h 459937"/>
                <a:gd name="connsiteX2" fmla="*/ 1589278 w 1589278"/>
                <a:gd name="connsiteY2" fmla="*/ 459937 h 459937"/>
                <a:gd name="connsiteX3" fmla="*/ 726944 w 1589278"/>
                <a:gd name="connsiteY3" fmla="*/ 458797 h 459937"/>
                <a:gd name="connsiteX4" fmla="*/ 0 w 1589278"/>
                <a:gd name="connsiteY4" fmla="*/ 459937 h 459937"/>
                <a:gd name="connsiteX5" fmla="*/ 0 w 1589278"/>
                <a:gd name="connsiteY5" fmla="*/ 0 h 459937"/>
                <a:gd name="connsiteX0" fmla="*/ 0 w 1125839"/>
                <a:gd name="connsiteY0" fmla="*/ 0 h 459937"/>
                <a:gd name="connsiteX1" fmla="*/ 1125839 w 1125839"/>
                <a:gd name="connsiteY1" fmla="*/ 974 h 459937"/>
                <a:gd name="connsiteX2" fmla="*/ 726944 w 1125839"/>
                <a:gd name="connsiteY2" fmla="*/ 458797 h 459937"/>
                <a:gd name="connsiteX3" fmla="*/ 0 w 1125839"/>
                <a:gd name="connsiteY3" fmla="*/ 459937 h 459937"/>
                <a:gd name="connsiteX4" fmla="*/ 0 w 1125839"/>
                <a:gd name="connsiteY4" fmla="*/ 0 h 459937"/>
                <a:gd name="connsiteX0" fmla="*/ 12061 w 1125839"/>
                <a:gd name="connsiteY0" fmla="*/ 3209 h 458963"/>
                <a:gd name="connsiteX1" fmla="*/ 1125839 w 1125839"/>
                <a:gd name="connsiteY1" fmla="*/ 0 h 458963"/>
                <a:gd name="connsiteX2" fmla="*/ 726944 w 1125839"/>
                <a:gd name="connsiteY2" fmla="*/ 457823 h 458963"/>
                <a:gd name="connsiteX3" fmla="*/ 0 w 1125839"/>
                <a:gd name="connsiteY3" fmla="*/ 458963 h 458963"/>
                <a:gd name="connsiteX4" fmla="*/ 12061 w 1125839"/>
                <a:gd name="connsiteY4" fmla="*/ 3209 h 458963"/>
                <a:gd name="connsiteX0" fmla="*/ 5863 w 1119641"/>
                <a:gd name="connsiteY0" fmla="*/ 3209 h 457823"/>
                <a:gd name="connsiteX1" fmla="*/ 1119641 w 1119641"/>
                <a:gd name="connsiteY1" fmla="*/ 0 h 457823"/>
                <a:gd name="connsiteX2" fmla="*/ 720746 w 1119641"/>
                <a:gd name="connsiteY2" fmla="*/ 457823 h 457823"/>
                <a:gd name="connsiteX3" fmla="*/ 0 w 1119641"/>
                <a:gd name="connsiteY3" fmla="*/ 451757 h 457823"/>
                <a:gd name="connsiteX4" fmla="*/ 5863 w 1119641"/>
                <a:gd name="connsiteY4" fmla="*/ 3209 h 457823"/>
                <a:gd name="connsiteX0" fmla="*/ 1214 w 1114992"/>
                <a:gd name="connsiteY0" fmla="*/ 3209 h 457823"/>
                <a:gd name="connsiteX1" fmla="*/ 1114992 w 1114992"/>
                <a:gd name="connsiteY1" fmla="*/ 0 h 457823"/>
                <a:gd name="connsiteX2" fmla="*/ 716097 w 1114992"/>
                <a:gd name="connsiteY2" fmla="*/ 457823 h 457823"/>
                <a:gd name="connsiteX3" fmla="*/ 0 w 1114992"/>
                <a:gd name="connsiteY3" fmla="*/ 446352 h 457823"/>
                <a:gd name="connsiteX4" fmla="*/ 1214 w 1114992"/>
                <a:gd name="connsiteY4" fmla="*/ 3209 h 457823"/>
                <a:gd name="connsiteX0" fmla="*/ 2278 w 1114992"/>
                <a:gd name="connsiteY0" fmla="*/ 0 h 463133"/>
                <a:gd name="connsiteX1" fmla="*/ 1114992 w 1114992"/>
                <a:gd name="connsiteY1" fmla="*/ 5310 h 463133"/>
                <a:gd name="connsiteX2" fmla="*/ 716097 w 1114992"/>
                <a:gd name="connsiteY2" fmla="*/ 463133 h 463133"/>
                <a:gd name="connsiteX3" fmla="*/ 0 w 1114992"/>
                <a:gd name="connsiteY3" fmla="*/ 451662 h 463133"/>
                <a:gd name="connsiteX4" fmla="*/ 2278 w 1114992"/>
                <a:gd name="connsiteY4" fmla="*/ 0 h 463133"/>
                <a:gd name="connsiteX0" fmla="*/ 7171 w 1114992"/>
                <a:gd name="connsiteY0" fmla="*/ 0 h 465179"/>
                <a:gd name="connsiteX1" fmla="*/ 1114992 w 1114992"/>
                <a:gd name="connsiteY1" fmla="*/ 7356 h 465179"/>
                <a:gd name="connsiteX2" fmla="*/ 716097 w 1114992"/>
                <a:gd name="connsiteY2" fmla="*/ 465179 h 465179"/>
                <a:gd name="connsiteX3" fmla="*/ 0 w 1114992"/>
                <a:gd name="connsiteY3" fmla="*/ 453708 h 465179"/>
                <a:gd name="connsiteX4" fmla="*/ 7171 w 1114992"/>
                <a:gd name="connsiteY4" fmla="*/ 0 h 465179"/>
                <a:gd name="connsiteX0" fmla="*/ 3830 w 1111651"/>
                <a:gd name="connsiteY0" fmla="*/ 0 h 465179"/>
                <a:gd name="connsiteX1" fmla="*/ 1111651 w 1111651"/>
                <a:gd name="connsiteY1" fmla="*/ 7356 h 465179"/>
                <a:gd name="connsiteX2" fmla="*/ 712756 w 1111651"/>
                <a:gd name="connsiteY2" fmla="*/ 465179 h 465179"/>
                <a:gd name="connsiteX3" fmla="*/ 0 w 1111651"/>
                <a:gd name="connsiteY3" fmla="*/ 453464 h 465179"/>
                <a:gd name="connsiteX4" fmla="*/ 3830 w 1111651"/>
                <a:gd name="connsiteY4" fmla="*/ 0 h 465179"/>
                <a:gd name="connsiteX0" fmla="*/ 308 w 1108129"/>
                <a:gd name="connsiteY0" fmla="*/ 0 h 465179"/>
                <a:gd name="connsiteX1" fmla="*/ 1108129 w 1108129"/>
                <a:gd name="connsiteY1" fmla="*/ 7356 h 465179"/>
                <a:gd name="connsiteX2" fmla="*/ 709234 w 1108129"/>
                <a:gd name="connsiteY2" fmla="*/ 465179 h 465179"/>
                <a:gd name="connsiteX3" fmla="*/ 4468 w 1108129"/>
                <a:gd name="connsiteY3" fmla="*/ 447815 h 465179"/>
                <a:gd name="connsiteX4" fmla="*/ 308 w 1108129"/>
                <a:gd name="connsiteY4" fmla="*/ 0 h 465179"/>
                <a:gd name="connsiteX0" fmla="*/ 12548 w 1103661"/>
                <a:gd name="connsiteY0" fmla="*/ 0 h 466400"/>
                <a:gd name="connsiteX1" fmla="*/ 1103661 w 1103661"/>
                <a:gd name="connsiteY1" fmla="*/ 8577 h 466400"/>
                <a:gd name="connsiteX2" fmla="*/ 704766 w 1103661"/>
                <a:gd name="connsiteY2" fmla="*/ 466400 h 466400"/>
                <a:gd name="connsiteX3" fmla="*/ 0 w 1103661"/>
                <a:gd name="connsiteY3" fmla="*/ 449036 h 466400"/>
                <a:gd name="connsiteX4" fmla="*/ 12548 w 1103661"/>
                <a:gd name="connsiteY4" fmla="*/ 0 h 466400"/>
                <a:gd name="connsiteX0" fmla="*/ 12548 w 1221352"/>
                <a:gd name="connsiteY0" fmla="*/ 0 h 466400"/>
                <a:gd name="connsiteX1" fmla="*/ 1221352 w 1221352"/>
                <a:gd name="connsiteY1" fmla="*/ 10105 h 466400"/>
                <a:gd name="connsiteX2" fmla="*/ 704766 w 1221352"/>
                <a:gd name="connsiteY2" fmla="*/ 466400 h 466400"/>
                <a:gd name="connsiteX3" fmla="*/ 0 w 1221352"/>
                <a:gd name="connsiteY3" fmla="*/ 449036 h 466400"/>
                <a:gd name="connsiteX4" fmla="*/ 12548 w 1221352"/>
                <a:gd name="connsiteY4" fmla="*/ 0 h 466400"/>
                <a:gd name="connsiteX0" fmla="*/ 12548 w 1221352"/>
                <a:gd name="connsiteY0" fmla="*/ 0 h 456630"/>
                <a:gd name="connsiteX1" fmla="*/ 1221352 w 1221352"/>
                <a:gd name="connsiteY1" fmla="*/ 10105 h 456630"/>
                <a:gd name="connsiteX2" fmla="*/ 838438 w 1221352"/>
                <a:gd name="connsiteY2" fmla="*/ 456630 h 456630"/>
                <a:gd name="connsiteX3" fmla="*/ 0 w 1221352"/>
                <a:gd name="connsiteY3" fmla="*/ 449036 h 456630"/>
                <a:gd name="connsiteX4" fmla="*/ 12548 w 1221352"/>
                <a:gd name="connsiteY4" fmla="*/ 0 h 456630"/>
                <a:gd name="connsiteX0" fmla="*/ 12548 w 1221352"/>
                <a:gd name="connsiteY0" fmla="*/ 0 h 456630"/>
                <a:gd name="connsiteX1" fmla="*/ 890352 w 1221352"/>
                <a:gd name="connsiteY1" fmla="*/ 9228 h 456630"/>
                <a:gd name="connsiteX2" fmla="*/ 1221352 w 1221352"/>
                <a:gd name="connsiteY2" fmla="*/ 10105 h 456630"/>
                <a:gd name="connsiteX3" fmla="*/ 838438 w 1221352"/>
                <a:gd name="connsiteY3" fmla="*/ 456630 h 456630"/>
                <a:gd name="connsiteX4" fmla="*/ 0 w 1221352"/>
                <a:gd name="connsiteY4" fmla="*/ 449036 h 456630"/>
                <a:gd name="connsiteX5" fmla="*/ 12548 w 1221352"/>
                <a:gd name="connsiteY5" fmla="*/ 0 h 456630"/>
                <a:gd name="connsiteX0" fmla="*/ 12548 w 1221352"/>
                <a:gd name="connsiteY0" fmla="*/ 0 h 456630"/>
                <a:gd name="connsiteX1" fmla="*/ 890352 w 1221352"/>
                <a:gd name="connsiteY1" fmla="*/ 9228 h 456630"/>
                <a:gd name="connsiteX2" fmla="*/ 1221352 w 1221352"/>
                <a:gd name="connsiteY2" fmla="*/ 10105 h 456630"/>
                <a:gd name="connsiteX3" fmla="*/ 838438 w 1221352"/>
                <a:gd name="connsiteY3" fmla="*/ 456630 h 456630"/>
                <a:gd name="connsiteX4" fmla="*/ 512547 w 1221352"/>
                <a:gd name="connsiteY4" fmla="*/ 452151 h 456630"/>
                <a:gd name="connsiteX5" fmla="*/ 0 w 1221352"/>
                <a:gd name="connsiteY5" fmla="*/ 449036 h 456630"/>
                <a:gd name="connsiteX6" fmla="*/ 12548 w 1221352"/>
                <a:gd name="connsiteY6" fmla="*/ 0 h 456630"/>
                <a:gd name="connsiteX0" fmla="*/ 12548 w 1221352"/>
                <a:gd name="connsiteY0" fmla="*/ 0 h 452151"/>
                <a:gd name="connsiteX1" fmla="*/ 890352 w 1221352"/>
                <a:gd name="connsiteY1" fmla="*/ 9228 h 452151"/>
                <a:gd name="connsiteX2" fmla="*/ 1221352 w 1221352"/>
                <a:gd name="connsiteY2" fmla="*/ 10105 h 452151"/>
                <a:gd name="connsiteX3" fmla="*/ 512547 w 1221352"/>
                <a:gd name="connsiteY3" fmla="*/ 452151 h 452151"/>
                <a:gd name="connsiteX4" fmla="*/ 0 w 1221352"/>
                <a:gd name="connsiteY4" fmla="*/ 449036 h 452151"/>
                <a:gd name="connsiteX5" fmla="*/ 12548 w 1221352"/>
                <a:gd name="connsiteY5" fmla="*/ 0 h 452151"/>
                <a:gd name="connsiteX0" fmla="*/ 12548 w 890352"/>
                <a:gd name="connsiteY0" fmla="*/ 0 h 452151"/>
                <a:gd name="connsiteX1" fmla="*/ 890352 w 890352"/>
                <a:gd name="connsiteY1" fmla="*/ 9228 h 452151"/>
                <a:gd name="connsiteX2" fmla="*/ 512547 w 890352"/>
                <a:gd name="connsiteY2" fmla="*/ 452151 h 452151"/>
                <a:gd name="connsiteX3" fmla="*/ 0 w 890352"/>
                <a:gd name="connsiteY3" fmla="*/ 449036 h 452151"/>
                <a:gd name="connsiteX4" fmla="*/ 12548 w 890352"/>
                <a:gd name="connsiteY4" fmla="*/ 0 h 452151"/>
                <a:gd name="connsiteX0" fmla="*/ 12548 w 890352"/>
                <a:gd name="connsiteY0" fmla="*/ 0 h 452151"/>
                <a:gd name="connsiteX1" fmla="*/ 385926 w 890352"/>
                <a:gd name="connsiteY1" fmla="*/ 2205 h 452151"/>
                <a:gd name="connsiteX2" fmla="*/ 890352 w 890352"/>
                <a:gd name="connsiteY2" fmla="*/ 9228 h 452151"/>
                <a:gd name="connsiteX3" fmla="*/ 512547 w 890352"/>
                <a:gd name="connsiteY3" fmla="*/ 452151 h 452151"/>
                <a:gd name="connsiteX4" fmla="*/ 0 w 890352"/>
                <a:gd name="connsiteY4" fmla="*/ 449036 h 452151"/>
                <a:gd name="connsiteX5" fmla="*/ 12548 w 890352"/>
                <a:gd name="connsiteY5" fmla="*/ 0 h 452151"/>
                <a:gd name="connsiteX0" fmla="*/ 1215 w 891567"/>
                <a:gd name="connsiteY0" fmla="*/ 446831 h 449946"/>
                <a:gd name="connsiteX1" fmla="*/ 387141 w 891567"/>
                <a:gd name="connsiteY1" fmla="*/ 0 h 449946"/>
                <a:gd name="connsiteX2" fmla="*/ 891567 w 891567"/>
                <a:gd name="connsiteY2" fmla="*/ 7023 h 449946"/>
                <a:gd name="connsiteX3" fmla="*/ 513762 w 891567"/>
                <a:gd name="connsiteY3" fmla="*/ 449946 h 449946"/>
                <a:gd name="connsiteX4" fmla="*/ 1215 w 891567"/>
                <a:gd name="connsiteY4" fmla="*/ 446831 h 449946"/>
                <a:gd name="connsiteX0" fmla="*/ 0 w 890352"/>
                <a:gd name="connsiteY0" fmla="*/ 446831 h 449946"/>
                <a:gd name="connsiteX1" fmla="*/ 385926 w 890352"/>
                <a:gd name="connsiteY1" fmla="*/ 0 h 449946"/>
                <a:gd name="connsiteX2" fmla="*/ 890352 w 890352"/>
                <a:gd name="connsiteY2" fmla="*/ 7023 h 449946"/>
                <a:gd name="connsiteX3" fmla="*/ 512547 w 890352"/>
                <a:gd name="connsiteY3" fmla="*/ 449946 h 449946"/>
                <a:gd name="connsiteX4" fmla="*/ 0 w 890352"/>
                <a:gd name="connsiteY4" fmla="*/ 446831 h 449946"/>
                <a:gd name="connsiteX0" fmla="*/ 0 w 890352"/>
                <a:gd name="connsiteY0" fmla="*/ 446831 h 449946"/>
                <a:gd name="connsiteX1" fmla="*/ 385926 w 890352"/>
                <a:gd name="connsiteY1" fmla="*/ 0 h 449946"/>
                <a:gd name="connsiteX2" fmla="*/ 890352 w 890352"/>
                <a:gd name="connsiteY2" fmla="*/ 7023 h 449946"/>
                <a:gd name="connsiteX3" fmla="*/ 512547 w 890352"/>
                <a:gd name="connsiteY3" fmla="*/ 449946 h 449946"/>
                <a:gd name="connsiteX4" fmla="*/ 0 w 890352"/>
                <a:gd name="connsiteY4" fmla="*/ 446831 h 449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352" h="449946">
                  <a:moveTo>
                    <a:pt x="0" y="446831"/>
                  </a:moveTo>
                  <a:cubicBezTo>
                    <a:pt x="170320" y="254866"/>
                    <a:pt x="281767" y="127468"/>
                    <a:pt x="385926" y="0"/>
                  </a:cubicBezTo>
                  <a:lnTo>
                    <a:pt x="890352" y="7023"/>
                  </a:lnTo>
                  <a:lnTo>
                    <a:pt x="512547" y="449946"/>
                  </a:lnTo>
                  <a:lnTo>
                    <a:pt x="0" y="446831"/>
                  </a:lnTo>
                  <a:close/>
                </a:path>
              </a:pathLst>
            </a:custGeom>
            <a:solidFill>
              <a:srgbClr val="3E71B4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A14ABA2A-3D90-4CED-CC29-320B950F8DFC}"/>
                </a:ext>
              </a:extLst>
            </p:cNvPr>
            <p:cNvSpPr/>
            <p:nvPr/>
          </p:nvSpPr>
          <p:spPr>
            <a:xfrm>
              <a:off x="1609724" y="6005628"/>
              <a:ext cx="10582276" cy="309552"/>
            </a:xfrm>
            <a:custGeom>
              <a:avLst/>
              <a:gdLst>
                <a:gd name="connsiteX0" fmla="*/ 0 w 10203180"/>
                <a:gd name="connsiteY0" fmla="*/ 0 h 308585"/>
                <a:gd name="connsiteX1" fmla="*/ 10203180 w 10203180"/>
                <a:gd name="connsiteY1" fmla="*/ 0 h 308585"/>
                <a:gd name="connsiteX2" fmla="*/ 10203180 w 10203180"/>
                <a:gd name="connsiteY2" fmla="*/ 308585 h 308585"/>
                <a:gd name="connsiteX3" fmla="*/ 0 w 10203180"/>
                <a:gd name="connsiteY3" fmla="*/ 308585 h 308585"/>
                <a:gd name="connsiteX4" fmla="*/ 0 w 10203180"/>
                <a:gd name="connsiteY4" fmla="*/ 0 h 308585"/>
                <a:gd name="connsiteX0" fmla="*/ 0 w 10203180"/>
                <a:gd name="connsiteY0" fmla="*/ 967 h 309552"/>
                <a:gd name="connsiteX1" fmla="*/ 364331 w 10203180"/>
                <a:gd name="connsiteY1" fmla="*/ 0 h 309552"/>
                <a:gd name="connsiteX2" fmla="*/ 10203180 w 10203180"/>
                <a:gd name="connsiteY2" fmla="*/ 967 h 309552"/>
                <a:gd name="connsiteX3" fmla="*/ 10203180 w 10203180"/>
                <a:gd name="connsiteY3" fmla="*/ 309552 h 309552"/>
                <a:gd name="connsiteX4" fmla="*/ 0 w 10203180"/>
                <a:gd name="connsiteY4" fmla="*/ 309552 h 309552"/>
                <a:gd name="connsiteX5" fmla="*/ 0 w 10203180"/>
                <a:gd name="connsiteY5" fmla="*/ 967 h 309552"/>
                <a:gd name="connsiteX0" fmla="*/ 0 w 10203180"/>
                <a:gd name="connsiteY0" fmla="*/ 309552 h 309552"/>
                <a:gd name="connsiteX1" fmla="*/ 364331 w 10203180"/>
                <a:gd name="connsiteY1" fmla="*/ 0 h 309552"/>
                <a:gd name="connsiteX2" fmla="*/ 10203180 w 10203180"/>
                <a:gd name="connsiteY2" fmla="*/ 967 h 309552"/>
                <a:gd name="connsiteX3" fmla="*/ 10203180 w 10203180"/>
                <a:gd name="connsiteY3" fmla="*/ 309552 h 309552"/>
                <a:gd name="connsiteX4" fmla="*/ 0 w 10203180"/>
                <a:gd name="connsiteY4" fmla="*/ 309552 h 309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3180" h="309552">
                  <a:moveTo>
                    <a:pt x="0" y="309552"/>
                  </a:moveTo>
                  <a:lnTo>
                    <a:pt x="364331" y="0"/>
                  </a:lnTo>
                  <a:lnTo>
                    <a:pt x="10203180" y="967"/>
                  </a:lnTo>
                  <a:lnTo>
                    <a:pt x="10203180" y="309552"/>
                  </a:lnTo>
                  <a:lnTo>
                    <a:pt x="0" y="309552"/>
                  </a:lnTo>
                  <a:close/>
                </a:path>
              </a:pathLst>
            </a:custGeom>
            <a:solidFill>
              <a:srgbClr val="FF99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8DEE1259-575B-66B9-5772-98BD511C1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1542" y="5889198"/>
            <a:ext cx="533967" cy="627787"/>
          </a:xfrm>
          <a:prstGeom prst="rect">
            <a:avLst/>
          </a:prstGeom>
        </p:spPr>
      </p:pic>
      <p:pic>
        <p:nvPicPr>
          <p:cNvPr id="12" name="Picture 2" descr="Goldena">
            <a:extLst>
              <a:ext uri="{FF2B5EF4-FFF2-40B4-BE49-F238E27FC236}">
                <a16:creationId xmlns:a16="http://schemas.microsoft.com/office/drawing/2014/main" id="{F50B6A58-DF10-4BB0-6A94-AEC2814859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5098" y="6526569"/>
            <a:ext cx="920822" cy="20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61ECE94-8442-619E-E708-E56A0FE65B22}"/>
              </a:ext>
            </a:extLst>
          </p:cNvPr>
          <p:cNvSpPr txBox="1"/>
          <p:nvPr userDrawn="1"/>
        </p:nvSpPr>
        <p:spPr>
          <a:xfrm>
            <a:off x="11115924" y="6260894"/>
            <a:ext cx="1420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9AAD7"/>
                </a:solidFill>
                <a:latin typeface="Verdana Pro" panose="020B0604030504040204" pitchFamily="34" charset="0"/>
                <a:cs typeface="Aharoni" panose="02010803020104030203" pitchFamily="2" charset="-79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229671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6042BE-8813-A83A-FE37-EAE1EBE73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C7ED554-FE05-9FB1-25D3-516D25D0C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831E36-68B2-8FCE-E40E-96FFB64C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C5FA6-BF5D-4F3B-BEA7-EEEDE0F2F671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32BCB2-520E-E23B-DAFE-B39F6FF94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15411C-BC81-9A06-9E04-626289EC4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3F822-229C-4ACC-B27F-51964419C1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548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00D1C0-502D-618A-E230-BE085C79F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E63C02C-14FF-0B0E-AEC2-952287101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7F458A-656B-D8FF-1CAB-B26A9EEEEF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C5FA6-BF5D-4F3B-BEA7-EEEDE0F2F671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51D999-9032-812D-C81A-3DCD3FAC8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616E12-7FD2-8646-8028-7F66F867B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3F822-229C-4ACC-B27F-51964419C1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901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63" r:id="rId5"/>
    <p:sldLayoutId id="214748364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://www.costhau.com/" TargetMode="External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hyperlink" Target="http://www.moinstranspirer.com/" TargetMode="Externa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871328-7CAB-9C6B-822E-C90A3CFD6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98" y="1843088"/>
            <a:ext cx="10515600" cy="1034562"/>
          </a:xfrm>
          <a:solidFill>
            <a:schemeClr val="bg1">
              <a:alpha val="65000"/>
            </a:schemeClr>
          </a:solidFill>
        </p:spPr>
        <p:txBody>
          <a:bodyPr>
            <a:noAutofit/>
          </a:bodyPr>
          <a:lstStyle/>
          <a:p>
            <a:br>
              <a:rPr lang="fr-FR" sz="3600" b="1" dirty="0"/>
            </a:br>
            <a:r>
              <a:rPr lang="fr-FR" sz="3600" b="1" dirty="0">
                <a:solidFill>
                  <a:srgbClr val="3E71B4"/>
                </a:solidFill>
                <a:latin typeface="+mn-lt"/>
              </a:rPr>
              <a:t>ENDOSCOPIC SLEEVE GASTROPLASTY – FRENCH EXPERIENCE</a:t>
            </a:r>
            <a:br>
              <a:rPr lang="fr-FR" sz="3600" b="1" dirty="0">
                <a:solidFill>
                  <a:srgbClr val="3E71B4"/>
                </a:solidFill>
              </a:rPr>
            </a:br>
            <a:endParaRPr lang="fr-FR" sz="3600" b="1" dirty="0">
              <a:solidFill>
                <a:srgbClr val="3E71B4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5244DB-DFD5-998D-45BE-84778FAA0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98" y="2974222"/>
            <a:ext cx="10515600" cy="1567543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Dr Thibaut COSTE, </a:t>
            </a:r>
            <a:r>
              <a:rPr lang="fr-FR" b="1"/>
              <a:t>metabolic </a:t>
            </a:r>
            <a:r>
              <a:rPr lang="fr-FR" b="1" dirty="0" err="1"/>
              <a:t>bariatric</a:t>
            </a:r>
            <a:r>
              <a:rPr lang="fr-FR" b="1" dirty="0"/>
              <a:t> </a:t>
            </a:r>
            <a:r>
              <a:rPr lang="fr-FR" b="1" dirty="0" err="1"/>
              <a:t>surgery</a:t>
            </a:r>
            <a:r>
              <a:rPr lang="fr-FR" b="1" dirty="0"/>
              <a:t> and </a:t>
            </a:r>
            <a:r>
              <a:rPr lang="fr-FR" b="1" dirty="0" err="1"/>
              <a:t>endoscopy</a:t>
            </a:r>
            <a:r>
              <a:rPr lang="fr-FR" b="1" dirty="0"/>
              <a:t>, Montpellier - Sète, FRANCE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DEAE4B-5B14-E611-F3F6-D9D9097A84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98" y="4077979"/>
            <a:ext cx="1000583" cy="11763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F4474C-DECC-BE89-C7FD-C851E461CB8A}"/>
              </a:ext>
            </a:extLst>
          </p:cNvPr>
          <p:cNvSpPr/>
          <p:nvPr/>
        </p:nvSpPr>
        <p:spPr>
          <a:xfrm flipH="1">
            <a:off x="674017" y="1843088"/>
            <a:ext cx="68091" cy="3371381"/>
          </a:xfrm>
          <a:prstGeom prst="rect">
            <a:avLst/>
          </a:prstGeom>
          <a:gradFill flip="none" rotWithShape="1">
            <a:gsLst>
              <a:gs pos="84000">
                <a:srgbClr val="6E94C7"/>
              </a:gs>
              <a:gs pos="100000">
                <a:srgbClr val="9DB6D9"/>
              </a:gs>
              <a:gs pos="0">
                <a:srgbClr val="3E71B4"/>
              </a:gs>
              <a:gs pos="66000">
                <a:srgbClr val="3E71B4"/>
              </a:gs>
              <a:gs pos="44000">
                <a:srgbClr val="3E71B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612974" y="5633374"/>
            <a:ext cx="3845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dirty="0">
                <a:hlinkClick r:id="rId3"/>
              </a:rPr>
              <a:t>www.costhau.com</a:t>
            </a:r>
            <a:endParaRPr lang="fr-FR" sz="1000" dirty="0"/>
          </a:p>
          <a:p>
            <a:pPr algn="r"/>
            <a:r>
              <a:rPr lang="fr-FR" sz="1000" dirty="0">
                <a:hlinkClick r:id="rId4"/>
              </a:rPr>
              <a:t>www.moinstranspirer.com</a:t>
            </a:r>
            <a:endParaRPr lang="fr-FR" sz="1000" dirty="0"/>
          </a:p>
          <a:p>
            <a:pPr algn="r"/>
            <a:r>
              <a:rPr lang="fr-FR" sz="1000" dirty="0"/>
              <a:t>YouTube Channel: centre de chirurgie générale et digestive sétois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13" y="5320782"/>
            <a:ext cx="951985" cy="312592"/>
          </a:xfrm>
          <a:prstGeom prst="rect">
            <a:avLst/>
          </a:prstGeom>
        </p:spPr>
      </p:pic>
      <p:pic>
        <p:nvPicPr>
          <p:cNvPr id="9" name="Picture 2" descr="Obésité | Club-soffco-jeunes | France">
            <a:extLst>
              <a:ext uri="{FF2B5EF4-FFF2-40B4-BE49-F238E27FC236}">
                <a16:creationId xmlns:a16="http://schemas.microsoft.com/office/drawing/2014/main" id="{720D5AE7-8347-0988-80D8-AA2BE0C62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583" y="4318608"/>
            <a:ext cx="1709004" cy="89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YOUNG IFSO | Benefits of Corporate Committee">
            <a:extLst>
              <a:ext uri="{FF2B5EF4-FFF2-40B4-BE49-F238E27FC236}">
                <a16:creationId xmlns:a16="http://schemas.microsoft.com/office/drawing/2014/main" id="{F86EB9D4-48B4-1917-F8E1-2F3A675C7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468" y="4311054"/>
            <a:ext cx="2091751" cy="89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oii Research - World reference in the fight against obesity">
            <a:extLst>
              <a:ext uri="{FF2B5EF4-FFF2-40B4-BE49-F238E27FC236}">
                <a16:creationId xmlns:a16="http://schemas.microsoft.com/office/drawing/2014/main" id="{80121169-4EB5-3195-85AB-17BA8B9E0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426" y="4311053"/>
            <a:ext cx="833828" cy="89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Polyclinique Sainte Thérèse, Sète - Institut de Cancérologie Privé - Hérault">
            <a:extLst>
              <a:ext uri="{FF2B5EF4-FFF2-40B4-BE49-F238E27FC236}">
                <a16:creationId xmlns:a16="http://schemas.microsoft.com/office/drawing/2014/main" id="{97E3A3C5-1A9F-530C-F3D6-25C34D3EC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8" r="19290"/>
          <a:stretch/>
        </p:blipFill>
        <p:spPr bwMode="auto">
          <a:xfrm>
            <a:off x="7444135" y="4311053"/>
            <a:ext cx="2664948" cy="94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4">
            <a:extLst>
              <a:ext uri="{FF2B5EF4-FFF2-40B4-BE49-F238E27FC236}">
                <a16:creationId xmlns:a16="http://schemas.microsoft.com/office/drawing/2014/main" id="{9E874DB3-B468-5ACC-9041-0C5B7F4DAB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130" b="93056" l="29219" r="71563">
                        <a14:foregroundMark x1="50833" y1="26852" x2="36875" y2="41944"/>
                        <a14:foregroundMark x1="36875" y1="41944" x2="34063" y2="55185"/>
                        <a14:foregroundMark x1="32188" y1="65000" x2="34740" y2="39907"/>
                        <a14:foregroundMark x1="34740" y1="39907" x2="39271" y2="27963"/>
                        <a14:foregroundMark x1="39271" y1="27963" x2="39427" y2="27130"/>
                        <a14:foregroundMark x1="45781" y1="21296" x2="53854" y2="20093"/>
                        <a14:foregroundMark x1="53854" y1="20093" x2="57917" y2="22130"/>
                        <a14:foregroundMark x1="68490" y1="39444" x2="69115" y2="60833"/>
                        <a14:foregroundMark x1="69115" y1="60833" x2="69115" y2="60833"/>
                        <a14:foregroundMark x1="67083" y1="37778" x2="60885" y2="24630"/>
                        <a14:foregroundMark x1="60885" y1="24630" x2="60104" y2="23796"/>
                        <a14:foregroundMark x1="47813" y1="19259" x2="38177" y2="27315"/>
                        <a14:foregroundMark x1="38177" y1="27315" x2="31667" y2="39167"/>
                        <a14:foregroundMark x1="31667" y1="39167" x2="29219" y2="55185"/>
                        <a14:foregroundMark x1="29219" y1="55185" x2="29219" y2="55185"/>
                        <a14:foregroundMark x1="32188" y1="66389" x2="49479" y2="87037"/>
                        <a14:foregroundMark x1="49479" y1="87037" x2="57865" y2="83056"/>
                        <a14:foregroundMark x1="57865" y1="83056" x2="60885" y2="71759"/>
                        <a14:foregroundMark x1="70990" y1="61389" x2="61586" y2="88436"/>
                        <a14:foregroundMark x1="59347" y1="90534" x2="51042" y2="93148"/>
                        <a14:foregroundMark x1="51042" y1="93148" x2="47813" y2="91111"/>
                        <a14:foregroundMark x1="65625" y1="62778" x2="57604" y2="82130"/>
                        <a14:foregroundMark x1="65156" y1="72037" x2="67344" y2="43333"/>
                        <a14:foregroundMark x1="67344" y1="43333" x2="67240" y2="42315"/>
                        <a14:foregroundMark x1="65625" y1="41759" x2="44167" y2="25463"/>
                        <a14:foregroundMark x1="44167" y1="25463" x2="44167" y2="25463"/>
                        <a14:foregroundMark x1="60573" y1="30833" x2="45938" y2="28704"/>
                        <a14:foregroundMark x1="45938" y1="28704" x2="42292" y2="31111"/>
                        <a14:foregroundMark x1="33750" y1="44815" x2="33021" y2="68333"/>
                        <a14:foregroundMark x1="33021" y1="68333" x2="38802" y2="82130"/>
                        <a14:foregroundMark x1="38802" y1="82130" x2="48542" y2="87593"/>
                        <a14:foregroundMark x1="48542" y1="87593" x2="57656" y2="85556"/>
                        <a14:foregroundMark x1="57656" y1="85556" x2="58854" y2="83519"/>
                        <a14:foregroundMark x1="65469" y1="71481" x2="56667" y2="86944"/>
                        <a14:foregroundMark x1="56667" y1="86944" x2="45365" y2="86944"/>
                        <a14:foregroundMark x1="45365" y1="86944" x2="35833" y2="72407"/>
                        <a14:foregroundMark x1="35833" y1="72407" x2="33438" y2="64722"/>
                        <a14:foregroundMark x1="31094" y1="56296" x2="33594" y2="40648"/>
                        <a14:foregroundMark x1="37865" y1="32500" x2="54271" y2="25370"/>
                        <a14:foregroundMark x1="54271" y1="25370" x2="59010" y2="29907"/>
                        <a14:foregroundMark x1="67396" y1="45926" x2="59219" y2="30833"/>
                        <a14:foregroundMark x1="59219" y1="30833" x2="51302" y2="25185"/>
                        <a14:foregroundMark x1="65156" y1="35833" x2="54167" y2="25278"/>
                        <a14:foregroundMark x1="54167" y1="25278" x2="49844" y2="23519"/>
                        <a14:foregroundMark x1="61719" y1="34444" x2="54479" y2="24722"/>
                        <a14:foregroundMark x1="54479" y1="24722" x2="51927" y2="23796"/>
                        <a14:foregroundMark x1="60104" y1="27685" x2="51146" y2="22685"/>
                        <a14:foregroundMark x1="45469" y1="32222" x2="36823" y2="37500"/>
                        <a14:foregroundMark x1="36823" y1="37500" x2="35833" y2="39167"/>
                        <a14:foregroundMark x1="68333" y1="60278" x2="57917" y2="84352"/>
                        <a14:foregroundMark x1="66771" y1="72037" x2="57604" y2="85093"/>
                        <a14:foregroundMark x1="57604" y1="85093" x2="51302" y2="85741"/>
                        <a14:foregroundMark x1="56979" y1="80185" x2="46563" y2="82685"/>
                        <a14:foregroundMark x1="55833" y1="81296" x2="46563" y2="84352"/>
                        <a14:foregroundMark x1="62031" y1="80463" x2="52240" y2="88889"/>
                        <a14:foregroundMark x1="52240" y1="88889" x2="49688" y2="88889"/>
                        <a14:foregroundMark x1="63125" y1="82130" x2="53906" y2="89074"/>
                        <a14:foregroundMark x1="53906" y1="89074" x2="42031" y2="89167"/>
                        <a14:foregroundMark x1="42031" y1="89167" x2="33646" y2="79537"/>
                        <a14:foregroundMark x1="33646" y1="79537" x2="33125" y2="77870"/>
                        <a14:foregroundMark x1="39792" y1="83519" x2="32552" y2="70278"/>
                        <a14:foregroundMark x1="32552" y1="70278" x2="31406" y2="58889"/>
                        <a14:foregroundMark x1="36458" y1="75648" x2="36146" y2="62500"/>
                        <a14:foregroundMark x1="41042" y1="88056" x2="35677" y2="77593"/>
                        <a14:foregroundMark x1="68490" y1="67500" x2="69271" y2="44259"/>
                        <a14:foregroundMark x1="70677" y1="62500" x2="69896" y2="47037"/>
                        <a14:foregroundMark x1="69896" y1="47037" x2="69271" y2="44259"/>
                        <a14:foregroundMark x1="57604" y1="82685" x2="48281" y2="84907"/>
                        <a14:foregroundMark x1="52344" y1="17778" x2="48281" y2="17130"/>
                        <a14:foregroundMark x1="71563" y1="59537" x2="71563" y2="53519"/>
                        <a14:foregroundMark x1="71458" y1="60278" x2="71354" y2="49352"/>
                        <a14:foregroundMark x1="71354" y1="49352" x2="71354" y2="49352"/>
                        <a14:backgroundMark x1="60417" y1="90000" x2="60417" y2="90000"/>
                        <a14:backgroundMark x1="62031" y1="89444" x2="59479" y2="90833"/>
                      </a14:backgroundRemoval>
                    </a14:imgEffect>
                  </a14:imgLayer>
                </a14:imgProps>
              </a:ext>
            </a:extLst>
          </a:blip>
          <a:srcRect l="27578" t="15833" r="27891" b="5752"/>
          <a:stretch/>
        </p:blipFill>
        <p:spPr>
          <a:xfrm>
            <a:off x="10312964" y="4318608"/>
            <a:ext cx="944744" cy="9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19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5AF903-B547-C790-3232-E2BA7E9C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3E71B4"/>
                </a:solidFill>
              </a:rPr>
              <a:t>ESG in the time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A7B5CC-A974-8BC1-B590-539A7713C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690688"/>
            <a:ext cx="5756564" cy="2495493"/>
          </a:xfr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2E6985F-0CB4-9BC0-A2CA-33D9B158EAE6}"/>
              </a:ext>
            </a:extLst>
          </p:cNvPr>
          <p:cNvSpPr txBox="1">
            <a:spLocks/>
          </p:cNvSpPr>
          <p:nvPr/>
        </p:nvSpPr>
        <p:spPr>
          <a:xfrm>
            <a:off x="838200" y="4321335"/>
            <a:ext cx="10515600" cy="2380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41 patients at 1 </a:t>
            </a:r>
            <a:r>
              <a:rPr lang="fr-FR" dirty="0" err="1"/>
              <a:t>year</a:t>
            </a:r>
            <a:endParaRPr lang="fr-FR" dirty="0"/>
          </a:p>
          <a:p>
            <a:pPr lvl="1"/>
            <a:r>
              <a:rPr lang="en-US" dirty="0"/>
              <a:t>10 (24.4%) had an intact ESG ----------------------------------- </a:t>
            </a:r>
            <a:r>
              <a:rPr lang="nb-NO" dirty="0"/>
              <a:t>17.2% TWL</a:t>
            </a:r>
            <a:endParaRPr lang="en-US" dirty="0"/>
          </a:p>
          <a:p>
            <a:pPr lvl="1"/>
            <a:r>
              <a:rPr lang="en-US" dirty="0"/>
              <a:t>24 (58.5%) had a partially intact </a:t>
            </a:r>
            <a:r>
              <a:rPr lang="en-US" dirty="0" err="1"/>
              <a:t>gastroplasty</a:t>
            </a:r>
            <a:r>
              <a:rPr lang="en-US" dirty="0"/>
              <a:t> -------------- </a:t>
            </a:r>
            <a:r>
              <a:rPr lang="hr-HR" dirty="0"/>
              <a:t>13.1% TWL</a:t>
            </a:r>
            <a:endParaRPr lang="en-US" dirty="0"/>
          </a:p>
          <a:p>
            <a:pPr lvl="1"/>
            <a:r>
              <a:rPr lang="en-US" dirty="0"/>
              <a:t>7 (17.0%) cases the sutures were lost ------------------------ </a:t>
            </a:r>
            <a:r>
              <a:rPr lang="hr-HR" dirty="0"/>
              <a:t>8.9% TWL</a:t>
            </a:r>
            <a:endParaRPr lang="fr-FR" dirty="0"/>
          </a:p>
        </p:txBody>
      </p:sp>
      <p:pic>
        <p:nvPicPr>
          <p:cNvPr id="1026" name="Picture 2" descr="oes endoscopic sleeve gastroplasty stand the test of time? Objecti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245" y="1690688"/>
            <a:ext cx="3041660" cy="249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799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ESG in the time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6148388" cy="4351338"/>
          </a:xfrm>
        </p:spPr>
        <p:txBody>
          <a:bodyPr/>
          <a:lstStyle/>
          <a:p>
            <a:r>
              <a:rPr lang="fr-FR" dirty="0" err="1"/>
              <a:t>Preoperative</a:t>
            </a:r>
            <a:r>
              <a:rPr lang="fr-FR" dirty="0"/>
              <a:t> </a:t>
            </a:r>
            <a:r>
              <a:rPr lang="fr-FR" dirty="0" err="1"/>
              <a:t>upper</a:t>
            </a:r>
            <a:r>
              <a:rPr lang="fr-FR" dirty="0"/>
              <a:t> </a:t>
            </a:r>
            <a:r>
              <a:rPr lang="fr-FR" dirty="0" err="1"/>
              <a:t>endoscopy</a:t>
            </a:r>
            <a:endParaRPr lang="fr-FR" dirty="0"/>
          </a:p>
          <a:p>
            <a:pPr lvl="1"/>
            <a:r>
              <a:rPr lang="fr-FR" dirty="0"/>
              <a:t>45% </a:t>
            </a:r>
            <a:r>
              <a:rPr lang="fr-FR" dirty="0" err="1"/>
              <a:t>complete</a:t>
            </a:r>
            <a:r>
              <a:rPr lang="fr-FR" dirty="0"/>
              <a:t> absence of </a:t>
            </a:r>
            <a:r>
              <a:rPr lang="fr-FR" dirty="0" err="1"/>
              <a:t>gastroplasty</a:t>
            </a:r>
            <a:endParaRPr lang="fr-FR" dirty="0"/>
          </a:p>
          <a:p>
            <a:pPr lvl="1"/>
            <a:r>
              <a:rPr lang="fr-FR" dirty="0"/>
              <a:t>40% </a:t>
            </a:r>
            <a:r>
              <a:rPr lang="fr-FR" dirty="0" err="1"/>
              <a:t>partialy</a:t>
            </a:r>
            <a:r>
              <a:rPr lang="fr-FR" dirty="0"/>
              <a:t> intact </a:t>
            </a:r>
            <a:r>
              <a:rPr lang="fr-FR" dirty="0" err="1"/>
              <a:t>gastroplasty</a:t>
            </a:r>
            <a:endParaRPr lang="fr-FR" dirty="0"/>
          </a:p>
          <a:p>
            <a:pPr lvl="1"/>
            <a:r>
              <a:rPr lang="fr-FR" dirty="0"/>
              <a:t>15% intact </a:t>
            </a:r>
            <a:r>
              <a:rPr lang="fr-FR" dirty="0" err="1"/>
              <a:t>gastroplasty</a:t>
            </a:r>
            <a:endParaRPr lang="fr-FR" dirty="0"/>
          </a:p>
        </p:txBody>
      </p:sp>
      <p:pic>
        <p:nvPicPr>
          <p:cNvPr id="4" name="Image 12">
            <a:extLst>
              <a:ext uri="{FF2B5EF4-FFF2-40B4-BE49-F238E27FC236}">
                <a16:creationId xmlns:a16="http://schemas.microsoft.com/office/drawing/2014/main" id="{C57FAE84-C2E6-45C9-A860-F324D1CAE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73" y="4848791"/>
            <a:ext cx="2002952" cy="1618459"/>
          </a:xfrm>
          <a:prstGeom prst="rect">
            <a:avLst/>
          </a:prstGeom>
        </p:spPr>
      </p:pic>
      <p:pic>
        <p:nvPicPr>
          <p:cNvPr id="5" name="Image 18">
            <a:extLst>
              <a:ext uri="{FF2B5EF4-FFF2-40B4-BE49-F238E27FC236}">
                <a16:creationId xmlns:a16="http://schemas.microsoft.com/office/drawing/2014/main" id="{2E6AB493-3E35-4A54-9893-E0539B789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6961" y="4848791"/>
            <a:ext cx="1974320" cy="1618459"/>
          </a:xfrm>
          <a:prstGeom prst="rect">
            <a:avLst/>
          </a:prstGeom>
        </p:spPr>
      </p:pic>
      <p:pic>
        <p:nvPicPr>
          <p:cNvPr id="6" name="IMG_1163">
            <a:hlinkClick r:id="" action="ppaction://media"/>
            <a:extLst>
              <a:ext uri="{FF2B5EF4-FFF2-40B4-BE49-F238E27FC236}">
                <a16:creationId xmlns:a16="http://schemas.microsoft.com/office/drawing/2014/main" id="{043ED9EE-67FA-4C30-9346-56DADEF122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-1" t="12812" r="-537"/>
          <a:stretch/>
        </p:blipFill>
        <p:spPr>
          <a:xfrm rot="16200000">
            <a:off x="7276203" y="1913399"/>
            <a:ext cx="3599337" cy="5508363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D685CC6-5B6F-7EC8-806E-D17E249ADF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17" y="4848790"/>
            <a:ext cx="1108612" cy="161845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321690" y="6467249"/>
            <a:ext cx="410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Courtesy</a:t>
            </a:r>
            <a:r>
              <a:rPr lang="fr-FR" dirty="0"/>
              <a:t> Of Dr Marius </a:t>
            </a:r>
            <a:r>
              <a:rPr lang="fr-FR" dirty="0" err="1"/>
              <a:t>Nedelcu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0198314-B8B2-E79C-366B-89EA0F460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695" y="583682"/>
            <a:ext cx="3064358" cy="169225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9F5B969-D705-F962-2A4B-B8D664B4A915}"/>
              </a:ext>
            </a:extLst>
          </p:cNvPr>
          <p:cNvSpPr txBox="1"/>
          <p:nvPr/>
        </p:nvSpPr>
        <p:spPr>
          <a:xfrm>
            <a:off x="8765695" y="2285487"/>
            <a:ext cx="3064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Not </a:t>
            </a:r>
            <a:r>
              <a:rPr lang="fr-FR" sz="1400" dirty="0" err="1"/>
              <a:t>published</a:t>
            </a:r>
            <a:r>
              <a:rPr lang="fr-FR" sz="1400" dirty="0"/>
              <a:t> </a:t>
            </a:r>
            <a:r>
              <a:rPr lang="fr-FR" sz="1400" dirty="0" err="1"/>
              <a:t>yet</a:t>
            </a:r>
            <a:r>
              <a:rPr lang="fr-FR" sz="1400" dirty="0"/>
              <a:t>, </a:t>
            </a:r>
            <a:r>
              <a:rPr lang="fr-FR" sz="1400" dirty="0" err="1"/>
              <a:t>Nedelcu</a:t>
            </a:r>
            <a:r>
              <a:rPr lang="fr-FR" sz="1400" dirty="0"/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173608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0070C0"/>
                </a:solidFill>
              </a:rPr>
              <a:t>Surgery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after</a:t>
            </a:r>
            <a:r>
              <a:rPr lang="fr-FR" b="1" dirty="0">
                <a:solidFill>
                  <a:srgbClr val="0070C0"/>
                </a:solidFill>
              </a:rPr>
              <a:t> ESG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12887"/>
            <a:ext cx="10515600" cy="3720411"/>
          </a:xfrm>
        </p:spPr>
        <p:txBody>
          <a:bodyPr>
            <a:normAutofit/>
          </a:bodyPr>
          <a:lstStyle/>
          <a:p>
            <a:r>
              <a:rPr lang="fr-FR" dirty="0" err="1">
                <a:effectLst/>
              </a:rPr>
              <a:t>Largest</a:t>
            </a:r>
            <a:r>
              <a:rPr lang="fr-FR" dirty="0">
                <a:effectLst/>
              </a:rPr>
              <a:t> </a:t>
            </a:r>
            <a:r>
              <a:rPr lang="fr-FR" dirty="0" err="1">
                <a:effectLst/>
              </a:rPr>
              <a:t>study</a:t>
            </a:r>
            <a:r>
              <a:rPr lang="fr-FR" dirty="0">
                <a:effectLst/>
              </a:rPr>
              <a:t> </a:t>
            </a:r>
            <a:r>
              <a:rPr lang="fr-FR" dirty="0" err="1">
                <a:effectLst/>
              </a:rPr>
              <a:t>published</a:t>
            </a:r>
            <a:r>
              <a:rPr lang="fr-FR" dirty="0">
                <a:effectLst/>
              </a:rPr>
              <a:t> to date</a:t>
            </a:r>
          </a:p>
          <a:p>
            <a:r>
              <a:rPr lang="fr-FR" dirty="0">
                <a:effectLst/>
              </a:rPr>
              <a:t>58 </a:t>
            </a:r>
            <a:r>
              <a:rPr lang="fr-FR" dirty="0" err="1">
                <a:effectLst/>
              </a:rPr>
              <a:t>reoperations</a:t>
            </a:r>
            <a:endParaRPr lang="fr-FR" dirty="0">
              <a:effectLst/>
            </a:endParaRPr>
          </a:p>
          <a:p>
            <a:pPr lvl="1"/>
            <a:r>
              <a:rPr lang="fr-FR" dirty="0"/>
              <a:t>37 LSG</a:t>
            </a:r>
          </a:p>
          <a:p>
            <a:pPr lvl="1"/>
            <a:r>
              <a:rPr lang="fr-FR" dirty="0">
                <a:effectLst/>
              </a:rPr>
              <a:t>21 RYGBP</a:t>
            </a:r>
          </a:p>
          <a:p>
            <a:r>
              <a:rPr lang="fr-FR" dirty="0"/>
              <a:t>4 </a:t>
            </a:r>
            <a:r>
              <a:rPr lang="fr-FR" dirty="0" err="1"/>
              <a:t>intraoperatives</a:t>
            </a:r>
            <a:r>
              <a:rPr lang="fr-FR" dirty="0"/>
              <a:t> incidents, 1 </a:t>
            </a:r>
            <a:r>
              <a:rPr lang="fr-FR" dirty="0" err="1"/>
              <a:t>postoperative</a:t>
            </a:r>
            <a:r>
              <a:rPr lang="fr-FR" dirty="0"/>
              <a:t> </a:t>
            </a:r>
            <a:r>
              <a:rPr lang="fr-FR" dirty="0" err="1"/>
              <a:t>bleeding</a:t>
            </a:r>
            <a:r>
              <a:rPr lang="fr-FR" dirty="0"/>
              <a:t> and 1 </a:t>
            </a:r>
            <a:r>
              <a:rPr lang="fr-FR" dirty="0" err="1"/>
              <a:t>leak</a:t>
            </a:r>
            <a:endParaRPr lang="fr-FR" dirty="0">
              <a:effectLst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ABE55CD-725F-4125-AD30-4E1CEB129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39" y="4068885"/>
            <a:ext cx="4416824" cy="243914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792" y="4115820"/>
            <a:ext cx="1499640" cy="117585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106" y="4143912"/>
            <a:ext cx="1494568" cy="114776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41039" y="6488668"/>
            <a:ext cx="4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Not </a:t>
            </a:r>
            <a:r>
              <a:rPr lang="fr-FR" dirty="0" err="1"/>
              <a:t>published</a:t>
            </a:r>
            <a:r>
              <a:rPr lang="fr-FR" dirty="0"/>
              <a:t> </a:t>
            </a:r>
            <a:r>
              <a:rPr lang="fr-FR" dirty="0" err="1"/>
              <a:t>yet</a:t>
            </a:r>
            <a:r>
              <a:rPr lang="fr-FR" dirty="0"/>
              <a:t>, </a:t>
            </a:r>
            <a:r>
              <a:rPr lang="fr-FR" dirty="0" err="1"/>
              <a:t>Nedelcu</a:t>
            </a:r>
            <a:r>
              <a:rPr lang="fr-FR" dirty="0"/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1082642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0070C0"/>
                </a:solidFill>
              </a:rPr>
              <a:t>Surgery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after</a:t>
            </a:r>
            <a:r>
              <a:rPr lang="fr-FR" b="1" dirty="0">
                <a:solidFill>
                  <a:srgbClr val="0070C0"/>
                </a:solidFill>
              </a:rPr>
              <a:t> ESG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5934075" cy="4351338"/>
          </a:xfrm>
        </p:spPr>
        <p:txBody>
          <a:bodyPr/>
          <a:lstStyle/>
          <a:p>
            <a:r>
              <a:rPr lang="fr-FR" dirty="0" err="1"/>
              <a:t>Peroperatives</a:t>
            </a:r>
            <a:r>
              <a:rPr lang="fr-FR" dirty="0"/>
              <a:t> </a:t>
            </a:r>
            <a:r>
              <a:rPr lang="fr-FR" dirty="0" err="1"/>
              <a:t>additional</a:t>
            </a:r>
            <a:r>
              <a:rPr lang="fr-FR" dirty="0"/>
              <a:t> techniques </a:t>
            </a:r>
            <a:r>
              <a:rPr lang="fr-FR" dirty="0" err="1"/>
              <a:t>used</a:t>
            </a:r>
            <a:endParaRPr lang="fr-FR" dirty="0"/>
          </a:p>
          <a:p>
            <a:pPr lvl="1"/>
            <a:r>
              <a:rPr lang="fr-FR" b="1" dirty="0" err="1"/>
              <a:t>Fluoroscopy</a:t>
            </a:r>
            <a:r>
              <a:rPr lang="fr-FR" b="1" dirty="0"/>
              <a:t> 28 cases (67%)</a:t>
            </a:r>
          </a:p>
          <a:p>
            <a:pPr lvl="1"/>
            <a:r>
              <a:rPr lang="fr-FR" b="1" dirty="0" err="1"/>
              <a:t>Gastroscopy</a:t>
            </a:r>
            <a:r>
              <a:rPr lang="fr-FR" b="1" dirty="0"/>
              <a:t> 6 cases (14%)</a:t>
            </a:r>
          </a:p>
          <a:p>
            <a:pPr lvl="1"/>
            <a:r>
              <a:rPr lang="fr-FR" b="1" dirty="0" err="1"/>
              <a:t>Opening</a:t>
            </a:r>
            <a:r>
              <a:rPr lang="fr-FR" b="1" dirty="0"/>
              <a:t> </a:t>
            </a:r>
            <a:r>
              <a:rPr lang="fr-FR" b="1" dirty="0" err="1"/>
              <a:t>great</a:t>
            </a:r>
            <a:r>
              <a:rPr lang="fr-FR" b="1" dirty="0"/>
              <a:t> </a:t>
            </a:r>
            <a:r>
              <a:rPr lang="fr-FR" b="1" dirty="0" err="1"/>
              <a:t>curvatures</a:t>
            </a:r>
            <a:r>
              <a:rPr lang="fr-FR" b="1" dirty="0"/>
              <a:t> 5 cases (12%)</a:t>
            </a:r>
          </a:p>
          <a:p>
            <a:pPr lvl="1"/>
            <a:r>
              <a:rPr lang="fr-FR" b="1" dirty="0"/>
              <a:t>Nothing 3 cases (7%)</a:t>
            </a:r>
          </a:p>
          <a:p>
            <a:pPr lvl="1"/>
            <a:endParaRPr lang="fr-FR" dirty="0"/>
          </a:p>
        </p:txBody>
      </p:sp>
      <p:pic>
        <p:nvPicPr>
          <p:cNvPr id="4" name="E5604419">
            <a:hlinkClick r:id="" action="ppaction://media"/>
            <a:extLst>
              <a:ext uri="{FF2B5EF4-FFF2-40B4-BE49-F238E27FC236}">
                <a16:creationId xmlns:a16="http://schemas.microsoft.com/office/drawing/2014/main" id="{B90C89F6-D4E2-99A1-930D-0C959A7E77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2275" y="1825624"/>
            <a:ext cx="5288844" cy="297497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772275" y="5086350"/>
            <a:ext cx="5288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Fluoroscopy</a:t>
            </a:r>
            <a:r>
              <a:rPr lang="fr-FR" dirty="0"/>
              <a:t> in the </a:t>
            </a:r>
            <a:r>
              <a:rPr lang="fr-FR" dirty="0" err="1"/>
              <a:t>operative</a:t>
            </a:r>
            <a:r>
              <a:rPr lang="fr-FR" dirty="0"/>
              <a:t> room to </a:t>
            </a:r>
            <a:r>
              <a:rPr lang="fr-FR" dirty="0" err="1"/>
              <a:t>avoid</a:t>
            </a:r>
            <a:r>
              <a:rPr lang="fr-FR" dirty="0"/>
              <a:t> </a:t>
            </a:r>
            <a:r>
              <a:rPr lang="fr-FR" dirty="0" err="1"/>
              <a:t>any</a:t>
            </a:r>
            <a:r>
              <a:rPr lang="fr-FR" dirty="0"/>
              <a:t> </a:t>
            </a:r>
            <a:r>
              <a:rPr lang="fr-FR" dirty="0" err="1"/>
              <a:t>crossing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staples</a:t>
            </a:r>
            <a:r>
              <a:rPr lang="fr-FR" dirty="0"/>
              <a:t> and the </a:t>
            </a:r>
            <a:r>
              <a:rPr lang="fr-FR" dirty="0" err="1"/>
              <a:t>anchors</a:t>
            </a:r>
            <a:endParaRPr lang="fr-FR" dirty="0"/>
          </a:p>
          <a:p>
            <a:r>
              <a:rPr lang="fr-FR" dirty="0" err="1"/>
              <a:t>Courtesy</a:t>
            </a:r>
            <a:r>
              <a:rPr lang="fr-FR" dirty="0"/>
              <a:t> Of Dr Marius </a:t>
            </a:r>
            <a:r>
              <a:rPr lang="fr-FR" dirty="0" err="1"/>
              <a:t>Nedelcu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036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0070C0"/>
                </a:solidFill>
              </a:rPr>
              <a:t>Surgery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after</a:t>
            </a:r>
            <a:r>
              <a:rPr lang="fr-FR" b="1" dirty="0">
                <a:solidFill>
                  <a:srgbClr val="0070C0"/>
                </a:solidFill>
              </a:rPr>
              <a:t> ESG </a:t>
            </a:r>
            <a:r>
              <a:rPr lang="fr-FR" b="1" dirty="0" err="1">
                <a:solidFill>
                  <a:srgbClr val="0070C0"/>
                </a:solidFill>
              </a:rPr>
              <a:t>is</a:t>
            </a:r>
            <a:r>
              <a:rPr lang="fr-FR" b="1" dirty="0">
                <a:solidFill>
                  <a:srgbClr val="0070C0"/>
                </a:solidFill>
              </a:rPr>
              <a:t> possible and </a:t>
            </a:r>
            <a:r>
              <a:rPr lang="fr-FR" b="1" dirty="0" err="1">
                <a:solidFill>
                  <a:srgbClr val="0070C0"/>
                </a:solidFill>
              </a:rPr>
              <a:t>safe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Before</a:t>
            </a:r>
            <a:r>
              <a:rPr lang="fr-FR" dirty="0"/>
              <a:t> conversion</a:t>
            </a:r>
          </a:p>
          <a:p>
            <a:pPr lvl="1"/>
            <a:r>
              <a:rPr lang="fr-FR" dirty="0" err="1"/>
              <a:t>Swallow</a:t>
            </a:r>
            <a:r>
              <a:rPr lang="fr-FR" dirty="0"/>
              <a:t> </a:t>
            </a:r>
            <a:r>
              <a:rPr lang="fr-FR" dirty="0" err="1"/>
              <a:t>evaluation</a:t>
            </a:r>
            <a:endParaRPr lang="fr-FR" dirty="0"/>
          </a:p>
          <a:p>
            <a:pPr lvl="1"/>
            <a:r>
              <a:rPr lang="fr-FR" dirty="0" err="1"/>
              <a:t>Gastroscopy</a:t>
            </a:r>
            <a:r>
              <a:rPr lang="fr-FR" dirty="0"/>
              <a:t> +/- </a:t>
            </a:r>
            <a:r>
              <a:rPr lang="fr-FR" dirty="0" err="1"/>
              <a:t>remove</a:t>
            </a:r>
            <a:r>
              <a:rPr lang="fr-FR" dirty="0"/>
              <a:t> of </a:t>
            </a:r>
            <a:r>
              <a:rPr lang="fr-FR" dirty="0" err="1"/>
              <a:t>T</a:t>
            </a:r>
            <a:r>
              <a:rPr lang="fr-FR" dirty="0"/>
              <a:t> </a:t>
            </a:r>
            <a:r>
              <a:rPr lang="fr-FR" dirty="0" err="1"/>
              <a:t>anchor</a:t>
            </a:r>
            <a:endParaRPr lang="fr-FR" dirty="0"/>
          </a:p>
          <a:p>
            <a:pPr lvl="1"/>
            <a:endParaRPr lang="fr-FR" dirty="0"/>
          </a:p>
          <a:p>
            <a:r>
              <a:rPr lang="fr-FR" dirty="0" err="1"/>
              <a:t>During</a:t>
            </a:r>
            <a:r>
              <a:rPr lang="fr-FR" dirty="0"/>
              <a:t> conversion</a:t>
            </a:r>
          </a:p>
          <a:p>
            <a:pPr lvl="1"/>
            <a:r>
              <a:rPr lang="fr-FR" dirty="0" err="1"/>
              <a:t>Fluoroscopy</a:t>
            </a:r>
            <a:endParaRPr lang="fr-FR" dirty="0"/>
          </a:p>
          <a:p>
            <a:pPr lvl="1"/>
            <a:r>
              <a:rPr lang="fr-FR" dirty="0" err="1"/>
              <a:t>Gastroscopy</a:t>
            </a:r>
            <a:endParaRPr lang="fr-FR" dirty="0"/>
          </a:p>
          <a:p>
            <a:pPr lvl="1"/>
            <a:r>
              <a:rPr lang="fr-FR" dirty="0" err="1"/>
              <a:t>Consider</a:t>
            </a:r>
            <a:r>
              <a:rPr lang="fr-FR" dirty="0"/>
              <a:t> </a:t>
            </a:r>
            <a:r>
              <a:rPr lang="fr-FR" dirty="0" err="1"/>
              <a:t>gastrotomy</a:t>
            </a:r>
            <a:endParaRPr lang="fr-FR" dirty="0"/>
          </a:p>
          <a:p>
            <a:pPr lvl="1"/>
            <a:endParaRPr lang="fr-FR" dirty="0"/>
          </a:p>
          <a:p>
            <a:r>
              <a:rPr lang="fr-FR" dirty="0" err="1"/>
              <a:t>Better</a:t>
            </a:r>
            <a:r>
              <a:rPr lang="fr-FR" dirty="0"/>
              <a:t> if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perform</a:t>
            </a:r>
            <a:r>
              <a:rPr lang="fr-FR" dirty="0"/>
              <a:t> </a:t>
            </a:r>
            <a:r>
              <a:rPr lang="fr-FR" dirty="0" err="1"/>
              <a:t>gastroscopy</a:t>
            </a:r>
            <a:r>
              <a:rPr lang="fr-FR" dirty="0"/>
              <a:t> </a:t>
            </a:r>
            <a:r>
              <a:rPr lang="fr-FR" dirty="0" err="1"/>
              <a:t>yourself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6F56B1-11EE-E475-5C65-26AF67FFB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721" y="2623344"/>
            <a:ext cx="2016079" cy="3082705"/>
          </a:xfrm>
          <a:prstGeom prst="rect">
            <a:avLst/>
          </a:prstGeom>
        </p:spPr>
      </p:pic>
      <p:sp>
        <p:nvSpPr>
          <p:cNvPr id="5" name="Bulle ronde 4">
            <a:extLst>
              <a:ext uri="{FF2B5EF4-FFF2-40B4-BE49-F238E27FC236}">
                <a16:creationId xmlns:a16="http://schemas.microsoft.com/office/drawing/2014/main" id="{81B3C9D6-25C2-15CE-D816-9A821611F29E}"/>
              </a:ext>
            </a:extLst>
          </p:cNvPr>
          <p:cNvSpPr/>
          <p:nvPr/>
        </p:nvSpPr>
        <p:spPr>
          <a:xfrm>
            <a:off x="9561852" y="1825625"/>
            <a:ext cx="1927074" cy="1038937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134FFA4-5C7F-0048-831D-5E20241F74CA}"/>
              </a:ext>
            </a:extLst>
          </p:cNvPr>
          <p:cNvSpPr txBox="1"/>
          <p:nvPr/>
        </p:nvSpPr>
        <p:spPr>
          <a:xfrm>
            <a:off x="9735207" y="2021927"/>
            <a:ext cx="1618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Do </a:t>
            </a:r>
            <a:r>
              <a:rPr lang="fr-FR" dirty="0" err="1">
                <a:solidFill>
                  <a:schemeClr val="bg1"/>
                </a:solidFill>
              </a:rPr>
              <a:t>your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own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 err="1">
                <a:solidFill>
                  <a:schemeClr val="bg1"/>
                </a:solidFill>
              </a:rPr>
              <a:t>endoscopy</a:t>
            </a:r>
            <a:r>
              <a:rPr lang="fr-FR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B1711A-270A-6E79-9A43-CC21980CC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655" y="2623344"/>
            <a:ext cx="1975066" cy="30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4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Flexible </a:t>
            </a:r>
            <a:r>
              <a:rPr lang="fr-FR" b="1" dirty="0" err="1">
                <a:solidFill>
                  <a:srgbClr val="0070C0"/>
                </a:solidFill>
              </a:rPr>
              <a:t>endoscopy</a:t>
            </a:r>
            <a:r>
              <a:rPr lang="fr-FR" b="1" dirty="0">
                <a:solidFill>
                  <a:srgbClr val="0070C0"/>
                </a:solidFill>
              </a:rPr>
              <a:t> and ESG </a:t>
            </a:r>
            <a:r>
              <a:rPr lang="fr-FR" b="1" dirty="0" err="1">
                <a:solidFill>
                  <a:srgbClr val="0070C0"/>
                </a:solidFill>
              </a:rPr>
              <a:t>takes</a:t>
            </a:r>
            <a:r>
              <a:rPr lang="fr-FR" b="1" dirty="0">
                <a:solidFill>
                  <a:srgbClr val="0070C0"/>
                </a:solidFill>
              </a:rPr>
              <a:t> effort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Access to </a:t>
            </a:r>
            <a:r>
              <a:rPr lang="fr-FR" dirty="0" err="1"/>
              <a:t>endoscopy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complicated</a:t>
            </a:r>
            <a:r>
              <a:rPr lang="fr-FR" dirty="0"/>
              <a:t> for surgeons </a:t>
            </a:r>
            <a:r>
              <a:rPr lang="fr-FR" dirty="0" err="1"/>
              <a:t>regarding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country</a:t>
            </a:r>
          </a:p>
          <a:p>
            <a:r>
              <a:rPr lang="fr-FR" dirty="0"/>
              <a:t>Education and training in </a:t>
            </a:r>
            <a:r>
              <a:rPr lang="fr-FR" dirty="0" err="1"/>
              <a:t>endoscopy</a:t>
            </a:r>
            <a:r>
              <a:rPr lang="fr-FR" dirty="0"/>
              <a:t> </a:t>
            </a:r>
            <a:r>
              <a:rPr lang="fr-FR" dirty="0" err="1"/>
              <a:t>requires</a:t>
            </a:r>
            <a:r>
              <a:rPr lang="fr-FR" dirty="0"/>
              <a:t> time and </a:t>
            </a:r>
            <a:r>
              <a:rPr lang="fr-FR" dirty="0" err="1"/>
              <a:t>perseverance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multiple </a:t>
            </a:r>
            <a:r>
              <a:rPr lang="fr-FR" dirty="0" err="1"/>
              <a:t>steps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doing</a:t>
            </a:r>
            <a:r>
              <a:rPr lang="fr-FR" dirty="0"/>
              <a:t> the first ESG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F4D320-2554-4F62-1D21-5331C98A9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35594"/>
            <a:ext cx="9059217" cy="23080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ADB5D2-37F8-C5F6-A4D9-F78D1BD17F50}"/>
              </a:ext>
            </a:extLst>
          </p:cNvPr>
          <p:cNvSpPr/>
          <p:nvPr/>
        </p:nvSpPr>
        <p:spPr>
          <a:xfrm>
            <a:off x="7381253" y="5076411"/>
            <a:ext cx="1962771" cy="338552"/>
          </a:xfrm>
          <a:prstGeom prst="rect">
            <a:avLst/>
          </a:prstGeom>
          <a:solidFill>
            <a:srgbClr val="ED7D31">
              <a:alpha val="31373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C04BDD3-752A-D34C-1161-807F27166449}"/>
              </a:ext>
            </a:extLst>
          </p:cNvPr>
          <p:cNvSpPr txBox="1"/>
          <p:nvPr/>
        </p:nvSpPr>
        <p:spPr>
          <a:xfrm>
            <a:off x="838200" y="6543675"/>
            <a:ext cx="20764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Article not </a:t>
            </a:r>
            <a:r>
              <a:rPr lang="fr-FR" sz="1000" dirty="0" err="1"/>
              <a:t>published</a:t>
            </a:r>
            <a:r>
              <a:rPr lang="fr-FR" sz="1000" dirty="0"/>
              <a:t> </a:t>
            </a:r>
            <a:r>
              <a:rPr lang="fr-FR" sz="1000" dirty="0" err="1"/>
              <a:t>yet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424955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83E725-FC8D-FD49-3C46-688E91BB1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0070C0"/>
                </a:solidFill>
              </a:rPr>
              <a:t>Context</a:t>
            </a:r>
            <a:r>
              <a:rPr lang="fr-FR" b="1" dirty="0">
                <a:solidFill>
                  <a:srgbClr val="0070C0"/>
                </a:solidFill>
              </a:rPr>
              <a:t> in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24FD93-EC76-5C64-9497-7058883B8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20075" cy="4667250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No </a:t>
            </a:r>
            <a:r>
              <a:rPr lang="fr-FR" dirty="0" err="1"/>
              <a:t>reimbursment</a:t>
            </a:r>
            <a:r>
              <a:rPr lang="fr-FR" dirty="0"/>
              <a:t> for ESG (6000-7000€)</a:t>
            </a:r>
          </a:p>
          <a:p>
            <a:r>
              <a:rPr lang="fr-FR" dirty="0" err="1"/>
              <a:t>While</a:t>
            </a:r>
            <a:r>
              <a:rPr lang="fr-FR" dirty="0"/>
              <a:t> MBS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covered</a:t>
            </a:r>
            <a:r>
              <a:rPr lang="fr-FR" dirty="0"/>
              <a:t> by french </a:t>
            </a:r>
            <a:r>
              <a:rPr lang="fr-FR" dirty="0" err="1"/>
              <a:t>healthcare</a:t>
            </a:r>
            <a:r>
              <a:rPr lang="fr-FR" dirty="0"/>
              <a:t> </a:t>
            </a:r>
            <a:r>
              <a:rPr lang="fr-FR" dirty="0" err="1"/>
              <a:t>insurance</a:t>
            </a:r>
            <a:r>
              <a:rPr lang="fr-FR" dirty="0"/>
              <a:t> (CPAM)</a:t>
            </a:r>
          </a:p>
          <a:p>
            <a:r>
              <a:rPr lang="fr-FR" dirty="0" err="1"/>
              <a:t>Difficult</a:t>
            </a:r>
            <a:r>
              <a:rPr lang="fr-FR" dirty="0"/>
              <a:t> to </a:t>
            </a:r>
            <a:r>
              <a:rPr lang="fr-FR" dirty="0" err="1"/>
              <a:t>motivate</a:t>
            </a:r>
            <a:r>
              <a:rPr lang="fr-FR" dirty="0"/>
              <a:t> patients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A surgeon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allowed</a:t>
            </a:r>
            <a:r>
              <a:rPr lang="fr-FR" dirty="0"/>
              <a:t> to </a:t>
            </a:r>
            <a:r>
              <a:rPr lang="fr-FR" dirty="0" err="1"/>
              <a:t>perform</a:t>
            </a:r>
            <a:r>
              <a:rPr lang="fr-FR" dirty="0"/>
              <a:t> flexible </a:t>
            </a:r>
            <a:r>
              <a:rPr lang="fr-FR" dirty="0" err="1"/>
              <a:t>endoscopy</a:t>
            </a:r>
            <a:r>
              <a:rPr lang="fr-FR" dirty="0"/>
              <a:t> </a:t>
            </a:r>
            <a:r>
              <a:rPr lang="fr-FR" dirty="0" err="1"/>
              <a:t>according</a:t>
            </a:r>
            <a:r>
              <a:rPr lang="fr-FR" dirty="0"/>
              <a:t> to the </a:t>
            </a:r>
            <a:r>
              <a:rPr lang="fr-FR" dirty="0" err="1"/>
              <a:t>law</a:t>
            </a:r>
            <a:endParaRPr lang="fr-FR" dirty="0"/>
          </a:p>
          <a:p>
            <a:r>
              <a:rPr lang="fr-FR" dirty="0"/>
              <a:t>But gastro </a:t>
            </a:r>
            <a:r>
              <a:rPr lang="fr-FR" dirty="0" err="1"/>
              <a:t>enterologist</a:t>
            </a:r>
            <a:r>
              <a:rPr lang="fr-FR" dirty="0"/>
              <a:t> (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historicaly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flexible </a:t>
            </a:r>
            <a:r>
              <a:rPr lang="fr-FR" dirty="0" err="1"/>
              <a:t>endoscopy</a:t>
            </a:r>
            <a:r>
              <a:rPr lang="fr-FR" dirty="0"/>
              <a:t>) are </a:t>
            </a:r>
            <a:r>
              <a:rPr lang="fr-FR" dirty="0" err="1"/>
              <a:t>mainly</a:t>
            </a:r>
            <a:r>
              <a:rPr lang="fr-FR" dirty="0"/>
              <a:t> </a:t>
            </a:r>
            <a:r>
              <a:rPr lang="fr-FR" dirty="0" err="1"/>
              <a:t>opposed</a:t>
            </a:r>
            <a:r>
              <a:rPr lang="fr-FR" dirty="0"/>
              <a:t> to </a:t>
            </a:r>
            <a:r>
              <a:rPr lang="fr-FR" dirty="0" err="1"/>
              <a:t>that</a:t>
            </a:r>
            <a:r>
              <a:rPr lang="fr-FR" dirty="0"/>
              <a:t> and </a:t>
            </a:r>
            <a:r>
              <a:rPr lang="fr-FR" dirty="0" err="1"/>
              <a:t>sometines</a:t>
            </a:r>
            <a:r>
              <a:rPr lang="fr-FR" dirty="0"/>
              <a:t> are </a:t>
            </a:r>
            <a:r>
              <a:rPr lang="fr-FR" dirty="0" err="1"/>
              <a:t>suing</a:t>
            </a:r>
            <a:r>
              <a:rPr lang="fr-FR" dirty="0"/>
              <a:t> surgeon in front of </a:t>
            </a:r>
            <a:r>
              <a:rPr lang="fr-FR" dirty="0" err="1"/>
              <a:t>medical</a:t>
            </a:r>
            <a:r>
              <a:rPr lang="fr-FR" dirty="0"/>
              <a:t> </a:t>
            </a:r>
            <a:r>
              <a:rPr lang="fr-FR" dirty="0" err="1"/>
              <a:t>council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2872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90688"/>
            <a:ext cx="7920038" cy="4486275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ESG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endorsed</a:t>
            </a:r>
            <a:r>
              <a:rPr lang="fr-FR" dirty="0"/>
              <a:t> by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scientific</a:t>
            </a:r>
            <a:r>
              <a:rPr lang="fr-FR" dirty="0"/>
              <a:t> </a:t>
            </a:r>
            <a:r>
              <a:rPr lang="fr-FR" dirty="0" err="1"/>
              <a:t>community</a:t>
            </a:r>
            <a:r>
              <a:rPr lang="fr-FR" dirty="0"/>
              <a:t> but not </a:t>
            </a:r>
            <a:r>
              <a:rPr lang="fr-FR" dirty="0" err="1"/>
              <a:t>included</a:t>
            </a:r>
            <a:r>
              <a:rPr lang="fr-FR" dirty="0"/>
              <a:t> in recommandation of french </a:t>
            </a:r>
            <a:r>
              <a:rPr lang="fr-FR" dirty="0" err="1"/>
              <a:t>healthcare</a:t>
            </a:r>
            <a:r>
              <a:rPr lang="fr-FR" dirty="0"/>
              <a:t> system (HAS)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HAS </a:t>
            </a:r>
            <a:r>
              <a:rPr lang="fr-FR" dirty="0" err="1"/>
              <a:t>recommend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a new technique must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</a:t>
            </a:r>
            <a:r>
              <a:rPr lang="fr-FR" dirty="0" err="1"/>
              <a:t>within</a:t>
            </a:r>
            <a:r>
              <a:rPr lang="fr-FR" dirty="0"/>
              <a:t> a </a:t>
            </a:r>
            <a:r>
              <a:rPr lang="fr-FR" dirty="0" err="1"/>
              <a:t>scientific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(RCT or prospective)</a:t>
            </a:r>
          </a:p>
          <a:p>
            <a:r>
              <a:rPr lang="en-US" dirty="0"/>
              <a:t>Endoscopic Sleeve </a:t>
            </a:r>
            <a:r>
              <a:rPr lang="en-US" dirty="0" err="1"/>
              <a:t>Gastroplasty</a:t>
            </a:r>
            <a:r>
              <a:rPr lang="en-US" dirty="0"/>
              <a:t> (ESG) Prospective Trial for Obesity (</a:t>
            </a:r>
            <a:r>
              <a:rPr lang="fr-FR" b="1" dirty="0" err="1"/>
              <a:t>Study</a:t>
            </a:r>
            <a:r>
              <a:rPr lang="fr-FR" b="1" dirty="0"/>
              <a:t> « EGO-Trial » Pr Silvana PERRETTA) 2026</a:t>
            </a:r>
          </a:p>
          <a:p>
            <a:endParaRPr lang="fr-FR" dirty="0"/>
          </a:p>
        </p:txBody>
      </p:sp>
      <p:graphicFrame>
        <p:nvGraphicFramePr>
          <p:cNvPr id="7" name="Espace réservé du contenu 8">
            <a:extLst>
              <a:ext uri="{FF2B5EF4-FFF2-40B4-BE49-F238E27FC236}">
                <a16:creationId xmlns:a16="http://schemas.microsoft.com/office/drawing/2014/main" id="{F4F7260E-CD4D-8432-8589-03E1B69280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2517422"/>
              </p:ext>
            </p:extLst>
          </p:nvPr>
        </p:nvGraphicFramePr>
        <p:xfrm>
          <a:off x="8758238" y="3800474"/>
          <a:ext cx="3229567" cy="2707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212">
                  <a:extLst>
                    <a:ext uri="{9D8B030D-6E8A-4147-A177-3AD203B41FA5}">
                      <a16:colId xmlns:a16="http://schemas.microsoft.com/office/drawing/2014/main" val="2957868205"/>
                    </a:ext>
                  </a:extLst>
                </a:gridCol>
                <a:gridCol w="749002">
                  <a:extLst>
                    <a:ext uri="{9D8B030D-6E8A-4147-A177-3AD203B41FA5}">
                      <a16:colId xmlns:a16="http://schemas.microsoft.com/office/drawing/2014/main" val="590467546"/>
                    </a:ext>
                  </a:extLst>
                </a:gridCol>
                <a:gridCol w="1550353">
                  <a:extLst>
                    <a:ext uri="{9D8B030D-6E8A-4147-A177-3AD203B41FA5}">
                      <a16:colId xmlns:a16="http://schemas.microsoft.com/office/drawing/2014/main" val="2238808104"/>
                    </a:ext>
                  </a:extLst>
                </a:gridCol>
              </a:tblGrid>
              <a:tr h="2566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Qualité de l’investigateur</a:t>
                      </a:r>
                      <a:endParaRPr lang="fr-FR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Nom et Prénom</a:t>
                      </a:r>
                      <a:endParaRPr lang="fr-FR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Adresse du centre</a:t>
                      </a:r>
                      <a:endParaRPr lang="fr-FR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05581711"/>
                  </a:ext>
                </a:extLst>
              </a:tr>
              <a:tr h="2459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Investigatrice Coordonnatrice</a:t>
                      </a:r>
                      <a:endParaRPr lang="fr-FR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Silvana PERRETTA</a:t>
                      </a:r>
                      <a:endParaRPr lang="fr-FR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540">
                        <a:buNone/>
                        <a:tabLst>
                          <a:tab pos="3780790" algn="l"/>
                        </a:tabLst>
                      </a:pP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Nouvel Hôpital Civil</a:t>
                      </a: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fr-FR" sz="800" i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Strasbourg</a:t>
                      </a:r>
                      <a:endParaRPr lang="fr-FR" sz="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22370891"/>
                  </a:ext>
                </a:extLst>
              </a:tr>
              <a:tr h="2352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Investigateur Principal</a:t>
                      </a:r>
                      <a:endParaRPr lang="fr-F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Robert CAIAZZO</a:t>
                      </a:r>
                      <a:endParaRPr lang="fr-FR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Hôpital HURIEZ</a:t>
                      </a: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fr-FR" sz="800" i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Lille</a:t>
                      </a:r>
                      <a:endParaRPr lang="fr-FR" sz="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72559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Investigateur Principal</a:t>
                      </a:r>
                      <a:endParaRPr lang="fr-F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Thibaut COSTE</a:t>
                      </a:r>
                      <a:endParaRPr lang="fr-FR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Polyclinique Sainte Thérèse</a:t>
                      </a: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fr-FR" sz="800" i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Sète</a:t>
                      </a:r>
                      <a:endParaRPr lang="fr-FR" sz="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7975069"/>
                  </a:ext>
                </a:extLst>
              </a:tr>
              <a:tr h="2459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Investigateur Principal</a:t>
                      </a:r>
                      <a:endParaRPr lang="fr-F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Pierre BLANC</a:t>
                      </a:r>
                      <a:endParaRPr lang="fr-FR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Centre mutualiste de l’Obésité</a:t>
                      </a: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fr-FR" sz="800" i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Saint-Etienne</a:t>
                      </a:r>
                      <a:endParaRPr lang="fr-FR" sz="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79598235"/>
                  </a:ext>
                </a:extLst>
              </a:tr>
              <a:tr h="2459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Investigatrice Principale</a:t>
                      </a:r>
                      <a:endParaRPr lang="fr-FR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Venetia AVENDANO</a:t>
                      </a:r>
                      <a:endParaRPr lang="fr-FR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Clinique les Eaux Claires</a:t>
                      </a: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Baie-Mahault, </a:t>
                      </a:r>
                      <a:r>
                        <a:rPr lang="fr-FR" sz="800" i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Guadeloupe</a:t>
                      </a:r>
                      <a:endParaRPr lang="fr-FR" sz="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01113244"/>
                  </a:ext>
                </a:extLst>
              </a:tr>
              <a:tr h="2352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Investigateur Principal</a:t>
                      </a:r>
                      <a:endParaRPr lang="fr-F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Fabien STENARD</a:t>
                      </a:r>
                      <a:endParaRPr lang="fr-FR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Clinique des Cèdres</a:t>
                      </a: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800" i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Echirolles</a:t>
                      </a:r>
                      <a:endParaRPr lang="fr-FR" sz="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34057064"/>
                  </a:ext>
                </a:extLst>
              </a:tr>
              <a:tr h="2459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Investigatrice Principale</a:t>
                      </a:r>
                      <a:endParaRPr lang="fr-FR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Marta SILVESTRI</a:t>
                      </a:r>
                      <a:endParaRPr lang="fr-FR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Clinique </a:t>
                      </a:r>
                      <a:r>
                        <a:rPr lang="fr-FR" sz="8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Clémentville</a:t>
                      </a: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800" i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Montpellier</a:t>
                      </a:r>
                      <a:endParaRPr lang="fr-FR" sz="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75270378"/>
                  </a:ext>
                </a:extLst>
              </a:tr>
              <a:tr h="2459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Investigateur Principal</a:t>
                      </a:r>
                      <a:endParaRPr lang="fr-F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Hugues SEBBAG</a:t>
                      </a:r>
                      <a:endParaRPr lang="fr-FR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Hôpital privé de Provence</a:t>
                      </a: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fr-FR" sz="800" i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Aix-en-Provence</a:t>
                      </a:r>
                      <a:endParaRPr lang="fr-FR" sz="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26488378"/>
                  </a:ext>
                </a:extLst>
              </a:tr>
              <a:tr h="2459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Investigateur Principal</a:t>
                      </a:r>
                      <a:endParaRPr lang="fr-F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Henry-Alexis MERCOLI</a:t>
                      </a:r>
                      <a:endParaRPr lang="fr-FR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Polyclinique de Franche-Comté</a:t>
                      </a:r>
                      <a:r>
                        <a:rPr lang="fr-FR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fr-FR" sz="800" i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Besançon</a:t>
                      </a:r>
                      <a:endParaRPr lang="fr-FR" sz="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39087939"/>
                  </a:ext>
                </a:extLst>
              </a:tr>
              <a:tr h="2352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Investigatrice Principale</a:t>
                      </a:r>
                      <a:endParaRPr lang="fr-FR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Maud ROBERT</a:t>
                      </a:r>
                      <a:endParaRPr lang="fr-FR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Hôpital Edouard HERRIOT, Hospices Civils de </a:t>
                      </a:r>
                      <a:r>
                        <a:rPr lang="fr-FR" sz="800" i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Lyon</a:t>
                      </a:r>
                      <a:endParaRPr lang="fr-FR" sz="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2814901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8758237" y="4550236"/>
            <a:ext cx="3229567" cy="250364"/>
          </a:xfrm>
          <a:prstGeom prst="rect">
            <a:avLst/>
          </a:prstGeom>
          <a:solidFill>
            <a:schemeClr val="accent2">
              <a:lumMod val="60000"/>
              <a:lumOff val="40000"/>
              <a:alpha val="23137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238" y="771525"/>
            <a:ext cx="3230158" cy="2743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58238" y="3183398"/>
            <a:ext cx="628650" cy="131302"/>
          </a:xfrm>
          <a:prstGeom prst="rect">
            <a:avLst/>
          </a:prstGeom>
          <a:solidFill>
            <a:schemeClr val="accent2">
              <a:lumMod val="60000"/>
              <a:lumOff val="40000"/>
              <a:alpha val="23137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E83E725-FC8D-FD49-3C46-688E91BB1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b="1" dirty="0" err="1">
                <a:solidFill>
                  <a:srgbClr val="0070C0"/>
                </a:solidFill>
              </a:rPr>
              <a:t>Context</a:t>
            </a:r>
            <a:r>
              <a:rPr lang="fr-FR" b="1" dirty="0">
                <a:solidFill>
                  <a:srgbClr val="0070C0"/>
                </a:solidFill>
              </a:rPr>
              <a:t> in France</a:t>
            </a:r>
          </a:p>
        </p:txBody>
      </p:sp>
    </p:spTree>
    <p:extLst>
      <p:ext uri="{BB962C8B-B14F-4D97-AF65-F5344CB8AC3E}">
        <p14:creationId xmlns:p14="http://schemas.microsoft.com/office/powerpoint/2010/main" val="672171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4">
            <a:extLst>
              <a:ext uri="{FF2B5EF4-FFF2-40B4-BE49-F238E27FC236}">
                <a16:creationId xmlns:a16="http://schemas.microsoft.com/office/drawing/2014/main" id="{EBE60812-0725-D32B-0C79-A0BDAE599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5" t="27372" r="818" b="10128"/>
          <a:stretch/>
        </p:blipFill>
        <p:spPr>
          <a:xfrm>
            <a:off x="0" y="0"/>
            <a:ext cx="12192000" cy="428625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5815013"/>
            <a:ext cx="10515600" cy="876300"/>
          </a:xfrm>
        </p:spPr>
        <p:txBody>
          <a:bodyPr>
            <a:normAutofit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Become</a:t>
            </a:r>
            <a:r>
              <a:rPr lang="fr-FR" dirty="0"/>
              <a:t> a </a:t>
            </a:r>
            <a:r>
              <a:rPr lang="fr-FR" dirty="0" err="1"/>
              <a:t>Fellow</a:t>
            </a:r>
            <a:r>
              <a:rPr lang="fr-FR" dirty="0"/>
              <a:t> of the </a:t>
            </a:r>
            <a:r>
              <a:rPr lang="fr-FR" dirty="0" err="1"/>
              <a:t>European</a:t>
            </a:r>
            <a:r>
              <a:rPr lang="fr-FR" dirty="0"/>
              <a:t> </a:t>
            </a:r>
            <a:r>
              <a:rPr lang="fr-FR" dirty="0" err="1"/>
              <a:t>Board</a:t>
            </a:r>
            <a:r>
              <a:rPr lang="fr-FR" dirty="0"/>
              <a:t> of </a:t>
            </a:r>
            <a:r>
              <a:rPr lang="fr-FR" dirty="0" err="1"/>
              <a:t>Surgery</a:t>
            </a:r>
            <a:r>
              <a:rPr lang="fr-FR" dirty="0"/>
              <a:t> in </a:t>
            </a:r>
            <a:r>
              <a:rPr lang="fr-FR" dirty="0" err="1"/>
              <a:t>Metabolic</a:t>
            </a:r>
            <a:r>
              <a:rPr lang="fr-FR" dirty="0"/>
              <a:t> and </a:t>
            </a:r>
            <a:r>
              <a:rPr lang="fr-FR" dirty="0" err="1"/>
              <a:t>Bariatric</a:t>
            </a:r>
            <a:r>
              <a:rPr lang="fr-FR" dirty="0"/>
              <a:t> </a:t>
            </a:r>
            <a:r>
              <a:rPr lang="fr-FR" dirty="0" err="1"/>
              <a:t>Surgery</a:t>
            </a:r>
            <a:endParaRPr lang="fr-FR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0E6C213-2A87-6F45-A358-2382382877BD}"/>
              </a:ext>
            </a:extLst>
          </p:cNvPr>
          <p:cNvSpPr txBox="1">
            <a:spLocks/>
          </p:cNvSpPr>
          <p:nvPr/>
        </p:nvSpPr>
        <p:spPr>
          <a:xfrm>
            <a:off x="808751" y="4196953"/>
            <a:ext cx="10515600" cy="17898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nl-NL" b="1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nl-NL" sz="5900" b="1" dirty="0">
                <a:solidFill>
                  <a:srgbClr val="3E71B4"/>
                </a:solidFill>
              </a:rPr>
              <a:t>UEMS </a:t>
            </a:r>
            <a:r>
              <a:rPr lang="nl-NL" sz="5900" b="1" dirty="0" err="1">
                <a:solidFill>
                  <a:srgbClr val="3E71B4"/>
                </a:solidFill>
              </a:rPr>
              <a:t>Exam</a:t>
            </a:r>
            <a:br>
              <a:rPr lang="nl-NL" sz="5900" b="1" dirty="0">
                <a:solidFill>
                  <a:srgbClr val="3E71B4"/>
                </a:solidFill>
              </a:rPr>
            </a:br>
            <a:r>
              <a:rPr lang="nl-NL" sz="5900" b="1" dirty="0" err="1">
                <a:solidFill>
                  <a:srgbClr val="3E71B4"/>
                </a:solidFill>
              </a:rPr>
              <a:t>Metabolic</a:t>
            </a:r>
            <a:r>
              <a:rPr lang="nl-NL" sz="5900" b="1" dirty="0">
                <a:solidFill>
                  <a:srgbClr val="3E71B4"/>
                </a:solidFill>
              </a:rPr>
              <a:t> </a:t>
            </a:r>
            <a:r>
              <a:rPr lang="nl-NL" sz="5900" b="1" dirty="0" err="1">
                <a:solidFill>
                  <a:srgbClr val="3E71B4"/>
                </a:solidFill>
              </a:rPr>
              <a:t>and</a:t>
            </a:r>
            <a:r>
              <a:rPr lang="nl-NL" sz="5900" b="1" dirty="0">
                <a:solidFill>
                  <a:srgbClr val="3E71B4"/>
                </a:solidFill>
              </a:rPr>
              <a:t> </a:t>
            </a:r>
            <a:r>
              <a:rPr lang="nl-NL" sz="5900" b="1" dirty="0" err="1">
                <a:solidFill>
                  <a:srgbClr val="3E71B4"/>
                </a:solidFill>
              </a:rPr>
              <a:t>Bariatric</a:t>
            </a:r>
            <a:r>
              <a:rPr lang="nl-NL" sz="5900" b="1" dirty="0">
                <a:solidFill>
                  <a:srgbClr val="3E71B4"/>
                </a:solidFill>
              </a:rPr>
              <a:t> </a:t>
            </a:r>
            <a:r>
              <a:rPr lang="nl-NL" sz="5900" b="1" dirty="0" err="1">
                <a:solidFill>
                  <a:srgbClr val="3E71B4"/>
                </a:solidFill>
              </a:rPr>
              <a:t>Surgery</a:t>
            </a:r>
            <a:br>
              <a:rPr lang="nl-NL" sz="5900" b="1" dirty="0">
                <a:solidFill>
                  <a:srgbClr val="3E71B4"/>
                </a:solidFill>
              </a:rPr>
            </a:br>
            <a:r>
              <a:rPr lang="nl-NL" sz="5900" b="1" dirty="0">
                <a:solidFill>
                  <a:srgbClr val="3E71B4"/>
                </a:solidFill>
              </a:rPr>
              <a:t>6th May 2026</a:t>
            </a:r>
            <a:br>
              <a:rPr lang="nl-NL" b="1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endParaRPr lang="nl-NL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B0EAA81-A320-DE4D-C9F3-2A46E487E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130" b="93056" l="29219" r="71563">
                        <a14:foregroundMark x1="50833" y1="26852" x2="36875" y2="41944"/>
                        <a14:foregroundMark x1="36875" y1="41944" x2="34063" y2="55185"/>
                        <a14:foregroundMark x1="32188" y1="65000" x2="34740" y2="39907"/>
                        <a14:foregroundMark x1="34740" y1="39907" x2="39271" y2="27963"/>
                        <a14:foregroundMark x1="39271" y1="27963" x2="39427" y2="27130"/>
                        <a14:foregroundMark x1="45781" y1="21296" x2="53854" y2="20093"/>
                        <a14:foregroundMark x1="53854" y1="20093" x2="57917" y2="22130"/>
                        <a14:foregroundMark x1="68490" y1="39444" x2="69115" y2="60833"/>
                        <a14:foregroundMark x1="69115" y1="60833" x2="69115" y2="60833"/>
                        <a14:foregroundMark x1="67083" y1="37778" x2="60885" y2="24630"/>
                        <a14:foregroundMark x1="60885" y1="24630" x2="60104" y2="23796"/>
                        <a14:foregroundMark x1="47813" y1="19259" x2="38177" y2="27315"/>
                        <a14:foregroundMark x1="38177" y1="27315" x2="31667" y2="39167"/>
                        <a14:foregroundMark x1="31667" y1="39167" x2="29219" y2="55185"/>
                        <a14:foregroundMark x1="29219" y1="55185" x2="29219" y2="55185"/>
                        <a14:foregroundMark x1="32188" y1="66389" x2="49479" y2="87037"/>
                        <a14:foregroundMark x1="49479" y1="87037" x2="57865" y2="83056"/>
                        <a14:foregroundMark x1="57865" y1="83056" x2="60885" y2="71759"/>
                        <a14:foregroundMark x1="70990" y1="61389" x2="61586" y2="88436"/>
                        <a14:foregroundMark x1="59347" y1="90534" x2="51042" y2="93148"/>
                        <a14:foregroundMark x1="51042" y1="93148" x2="47813" y2="91111"/>
                        <a14:foregroundMark x1="65625" y1="62778" x2="57604" y2="82130"/>
                        <a14:foregroundMark x1="65156" y1="72037" x2="67344" y2="43333"/>
                        <a14:foregroundMark x1="67344" y1="43333" x2="67240" y2="42315"/>
                        <a14:foregroundMark x1="65625" y1="41759" x2="44167" y2="25463"/>
                        <a14:foregroundMark x1="44167" y1="25463" x2="44167" y2="25463"/>
                        <a14:foregroundMark x1="60573" y1="30833" x2="45938" y2="28704"/>
                        <a14:foregroundMark x1="45938" y1="28704" x2="42292" y2="31111"/>
                        <a14:foregroundMark x1="33750" y1="44815" x2="33021" y2="68333"/>
                        <a14:foregroundMark x1="33021" y1="68333" x2="38802" y2="82130"/>
                        <a14:foregroundMark x1="38802" y1="82130" x2="48542" y2="87593"/>
                        <a14:foregroundMark x1="48542" y1="87593" x2="57656" y2="85556"/>
                        <a14:foregroundMark x1="57656" y1="85556" x2="58854" y2="83519"/>
                        <a14:foregroundMark x1="65469" y1="71481" x2="56667" y2="86944"/>
                        <a14:foregroundMark x1="56667" y1="86944" x2="45365" y2="86944"/>
                        <a14:foregroundMark x1="45365" y1="86944" x2="35833" y2="72407"/>
                        <a14:foregroundMark x1="35833" y1="72407" x2="33438" y2="64722"/>
                        <a14:foregroundMark x1="31094" y1="56296" x2="33594" y2="40648"/>
                        <a14:foregroundMark x1="37865" y1="32500" x2="54271" y2="25370"/>
                        <a14:foregroundMark x1="54271" y1="25370" x2="59010" y2="29907"/>
                        <a14:foregroundMark x1="67396" y1="45926" x2="59219" y2="30833"/>
                        <a14:foregroundMark x1="59219" y1="30833" x2="51302" y2="25185"/>
                        <a14:foregroundMark x1="65156" y1="35833" x2="54167" y2="25278"/>
                        <a14:foregroundMark x1="54167" y1="25278" x2="49844" y2="23519"/>
                        <a14:foregroundMark x1="61719" y1="34444" x2="54479" y2="24722"/>
                        <a14:foregroundMark x1="54479" y1="24722" x2="51927" y2="23796"/>
                        <a14:foregroundMark x1="60104" y1="27685" x2="51146" y2="22685"/>
                        <a14:foregroundMark x1="45469" y1="32222" x2="36823" y2="37500"/>
                        <a14:foregroundMark x1="36823" y1="37500" x2="35833" y2="39167"/>
                        <a14:foregroundMark x1="68333" y1="60278" x2="57917" y2="84352"/>
                        <a14:foregroundMark x1="66771" y1="72037" x2="57604" y2="85093"/>
                        <a14:foregroundMark x1="57604" y1="85093" x2="51302" y2="85741"/>
                        <a14:foregroundMark x1="56979" y1="80185" x2="46563" y2="82685"/>
                        <a14:foregroundMark x1="55833" y1="81296" x2="46563" y2="84352"/>
                        <a14:foregroundMark x1="62031" y1="80463" x2="52240" y2="88889"/>
                        <a14:foregroundMark x1="52240" y1="88889" x2="49688" y2="88889"/>
                        <a14:foregroundMark x1="63125" y1="82130" x2="53906" y2="89074"/>
                        <a14:foregroundMark x1="53906" y1="89074" x2="42031" y2="89167"/>
                        <a14:foregroundMark x1="42031" y1="89167" x2="33646" y2="79537"/>
                        <a14:foregroundMark x1="33646" y1="79537" x2="33125" y2="77870"/>
                        <a14:foregroundMark x1="39792" y1="83519" x2="32552" y2="70278"/>
                        <a14:foregroundMark x1="32552" y1="70278" x2="31406" y2="58889"/>
                        <a14:foregroundMark x1="36458" y1="75648" x2="36146" y2="62500"/>
                        <a14:foregroundMark x1="41042" y1="88056" x2="35677" y2="77593"/>
                        <a14:foregroundMark x1="68490" y1="67500" x2="69271" y2="44259"/>
                        <a14:foregroundMark x1="70677" y1="62500" x2="69896" y2="47037"/>
                        <a14:foregroundMark x1="69896" y1="47037" x2="69271" y2="44259"/>
                        <a14:foregroundMark x1="57604" y1="82685" x2="48281" y2="84907"/>
                        <a14:foregroundMark x1="52344" y1="17778" x2="48281" y2="17130"/>
                        <a14:foregroundMark x1="71563" y1="59537" x2="71563" y2="53519"/>
                        <a14:foregroundMark x1="71458" y1="60278" x2="71354" y2="49352"/>
                        <a14:foregroundMark x1="71354" y1="49352" x2="71354" y2="49352"/>
                        <a14:backgroundMark x1="60417" y1="90000" x2="60417" y2="90000"/>
                        <a14:backgroundMark x1="62031" y1="89444" x2="59479" y2="90833"/>
                      </a14:backgroundRemoval>
                    </a14:imgEffect>
                  </a14:imgLayer>
                </a14:imgProps>
              </a:ext>
            </a:extLst>
          </a:blip>
          <a:srcRect l="27578" t="15833" r="27891" b="5752"/>
          <a:stretch/>
        </p:blipFill>
        <p:spPr>
          <a:xfrm>
            <a:off x="5129213" y="2086780"/>
            <a:ext cx="1870788" cy="18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6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4" y="385762"/>
            <a:ext cx="10554977" cy="5514976"/>
          </a:xfrm>
        </p:spPr>
      </p:pic>
      <p:sp>
        <p:nvSpPr>
          <p:cNvPr id="6" name="ZoneTexte 5"/>
          <p:cNvSpPr txBox="1"/>
          <p:nvPr/>
        </p:nvSpPr>
        <p:spPr>
          <a:xfrm>
            <a:off x="857251" y="6029325"/>
            <a:ext cx="3514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thibautcoste@gmail.com</a:t>
            </a:r>
            <a:endParaRPr lang="fr-FR" sz="24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3" t="23750" r="17077" b="35416"/>
          <a:stretch/>
        </p:blipFill>
        <p:spPr>
          <a:xfrm>
            <a:off x="9186863" y="3690639"/>
            <a:ext cx="2671762" cy="280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05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AE43B1-6135-14AD-BF0A-5AF4DE8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0070C0"/>
                </a:solidFill>
              </a:rPr>
              <a:t>Conflict</a:t>
            </a:r>
            <a:r>
              <a:rPr lang="fr-FR" b="1" dirty="0">
                <a:solidFill>
                  <a:srgbClr val="0070C0"/>
                </a:solidFill>
              </a:rPr>
              <a:t> of </a:t>
            </a:r>
            <a:r>
              <a:rPr lang="fr-FR" b="1" dirty="0" err="1">
                <a:solidFill>
                  <a:srgbClr val="0070C0"/>
                </a:solidFill>
              </a:rPr>
              <a:t>interest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2F4EDF-01F8-982E-216A-82039D444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Echo Vitalis / David </a:t>
            </a:r>
            <a:r>
              <a:rPr lang="fr-FR" dirty="0" err="1"/>
              <a:t>Veryking</a:t>
            </a:r>
            <a:r>
              <a:rPr lang="fr-FR" dirty="0"/>
              <a:t> </a:t>
            </a:r>
            <a:r>
              <a:rPr lang="fr-FR" dirty="0" err="1"/>
              <a:t>surgical</a:t>
            </a:r>
            <a:endParaRPr lang="fr-FR" dirty="0"/>
          </a:p>
          <a:p>
            <a:r>
              <a:rPr lang="fr-FR" dirty="0"/>
              <a:t>MID – Care</a:t>
            </a:r>
          </a:p>
          <a:p>
            <a:endParaRPr lang="fr-FR" dirty="0"/>
          </a:p>
          <a:p>
            <a:r>
              <a:rPr lang="fr-FR" dirty="0"/>
              <a:t>I have non </a:t>
            </a:r>
            <a:r>
              <a:rPr lang="fr-FR" dirty="0" err="1"/>
              <a:t>conflict</a:t>
            </a:r>
            <a:r>
              <a:rPr lang="fr-FR" dirty="0"/>
              <a:t> of </a:t>
            </a:r>
            <a:r>
              <a:rPr lang="fr-FR" dirty="0" err="1"/>
              <a:t>interest</a:t>
            </a:r>
            <a:r>
              <a:rPr lang="fr-FR" dirty="0"/>
              <a:t> </a:t>
            </a:r>
            <a:r>
              <a:rPr lang="fr-FR" dirty="0" err="1"/>
              <a:t>regarding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9722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0070C0"/>
                </a:solidFill>
              </a:rPr>
              <a:t>Obesity</a:t>
            </a:r>
            <a:r>
              <a:rPr lang="fr-FR" b="1" dirty="0">
                <a:solidFill>
                  <a:srgbClr val="0070C0"/>
                </a:solidFill>
              </a:rPr>
              <a:t> in France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0" y="1825625"/>
            <a:ext cx="5062538" cy="435133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17% of </a:t>
            </a:r>
            <a:r>
              <a:rPr lang="fr-FR" dirty="0" err="1"/>
              <a:t>obesity</a:t>
            </a:r>
            <a:r>
              <a:rPr lang="fr-FR" dirty="0"/>
              <a:t> (BMI ≥ 30)</a:t>
            </a:r>
          </a:p>
          <a:p>
            <a:pPr lvl="1"/>
            <a:r>
              <a:rPr lang="fr-FR" dirty="0"/>
              <a:t>12% 30-35</a:t>
            </a:r>
          </a:p>
          <a:p>
            <a:pPr lvl="1"/>
            <a:r>
              <a:rPr lang="fr-FR" dirty="0"/>
              <a:t>3% 35-40</a:t>
            </a:r>
          </a:p>
          <a:p>
            <a:pPr lvl="1"/>
            <a:r>
              <a:rPr lang="fr-FR" dirty="0"/>
              <a:t>2% &gt; 40</a:t>
            </a:r>
          </a:p>
          <a:p>
            <a:pPr lvl="1"/>
            <a:endParaRPr lang="fr-FR" dirty="0"/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Indication and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reimbursment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of MBS in France</a:t>
            </a:r>
          </a:p>
          <a:p>
            <a:pPr lvl="1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BMI of 40 kg/ m2 (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obesity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class III) </a:t>
            </a:r>
          </a:p>
          <a:p>
            <a:pPr lvl="1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35 kg/m2 (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obesity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class II)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comorbidities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30kg/m2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unstable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diabetes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/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45" y="1825625"/>
            <a:ext cx="4827044" cy="31051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994245" y="5065712"/>
            <a:ext cx="4614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/>
              <a:t>Nocca</a:t>
            </a:r>
            <a:r>
              <a:rPr lang="fr-FR" sz="1000" dirty="0"/>
              <a:t> et al. </a:t>
            </a:r>
            <a:r>
              <a:rPr lang="fr-FR" sz="1000" dirty="0" err="1"/>
              <a:t>Prevalence</a:t>
            </a:r>
            <a:r>
              <a:rPr lang="fr-FR" sz="1000" dirty="0"/>
              <a:t> of </a:t>
            </a:r>
            <a:r>
              <a:rPr lang="fr-FR" sz="1000" dirty="0" err="1"/>
              <a:t>Overweight</a:t>
            </a:r>
            <a:r>
              <a:rPr lang="fr-FR" sz="1000" dirty="0"/>
              <a:t> and </a:t>
            </a:r>
            <a:r>
              <a:rPr lang="fr-FR" sz="1000" dirty="0" err="1"/>
              <a:t>Obesity</a:t>
            </a:r>
            <a:r>
              <a:rPr lang="fr-FR" sz="1000" dirty="0"/>
              <a:t> in France: The 2020 </a:t>
            </a:r>
            <a:r>
              <a:rPr lang="fr-FR" sz="1000" dirty="0" err="1"/>
              <a:t>Obepi</a:t>
            </a:r>
            <a:r>
              <a:rPr lang="fr-FR" sz="1000" dirty="0"/>
              <a:t>-Roche </a:t>
            </a:r>
            <a:r>
              <a:rPr lang="fr-FR" sz="1000" dirty="0" err="1"/>
              <a:t>Study</a:t>
            </a:r>
            <a:r>
              <a:rPr lang="fr-FR" sz="1000" dirty="0"/>
              <a:t> by the “Ligue Contre l’Obésité”</a:t>
            </a:r>
          </a:p>
        </p:txBody>
      </p:sp>
    </p:spTree>
    <p:extLst>
      <p:ext uri="{BB962C8B-B14F-4D97-AF65-F5344CB8AC3E}">
        <p14:creationId xmlns:p14="http://schemas.microsoft.com/office/powerpoint/2010/main" val="202095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D8B0D-DF75-B69A-446F-4C9493DEB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0070C0"/>
                </a:solidFill>
              </a:rPr>
              <a:t>Obesity</a:t>
            </a:r>
            <a:r>
              <a:rPr lang="fr-FR" b="1" dirty="0">
                <a:solidFill>
                  <a:srgbClr val="0070C0"/>
                </a:solidFill>
              </a:rPr>
              <a:t> in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36FFC8-861A-7903-177B-24B499F1E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2713"/>
            <a:ext cx="10515600" cy="4351338"/>
          </a:xfrm>
        </p:spPr>
        <p:txBody>
          <a:bodyPr/>
          <a:lstStyle/>
          <a:p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However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1–2% of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eligible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patients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undergo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surgery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And 12% of the obese population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have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surgery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7150E17A-4608-8244-CF33-DBABFE179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602" y="2914651"/>
            <a:ext cx="7828658" cy="319378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31FAEF4-4AFC-C1F8-1EAC-2F8F3E3E6C66}"/>
              </a:ext>
            </a:extLst>
          </p:cNvPr>
          <p:cNvSpPr txBox="1"/>
          <p:nvPr/>
        </p:nvSpPr>
        <p:spPr>
          <a:xfrm>
            <a:off x="838200" y="6286500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Fung M, Wharton S, Macpherson A, </a:t>
            </a:r>
            <a:r>
              <a:rPr lang="fr-FR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Kuk</a:t>
            </a:r>
            <a:r>
              <a:rPr lang="fr-FR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JL. </a:t>
            </a:r>
            <a:r>
              <a:rPr lang="fr-FR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Receptivity</a:t>
            </a:r>
            <a:r>
              <a:rPr lang="fr-FR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fr-FR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Bariatric</a:t>
            </a:r>
            <a:r>
              <a:rPr lang="fr-FR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Surgery</a:t>
            </a:r>
            <a:r>
              <a:rPr lang="fr-FR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fr-FR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Qualified</a:t>
            </a:r>
            <a:r>
              <a:rPr lang="fr-FR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Patients. J </a:t>
            </a:r>
            <a:r>
              <a:rPr lang="fr-FR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Obes</a:t>
            </a:r>
            <a:r>
              <a:rPr lang="fr-FR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2016;2016:5372190. </a:t>
            </a:r>
            <a:r>
              <a:rPr lang="fr-FR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doi</a:t>
            </a:r>
            <a:r>
              <a:rPr lang="fr-FR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10.1155/2016/5372190. Epub 2016 </a:t>
            </a:r>
            <a:r>
              <a:rPr lang="fr-FR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Jul</a:t>
            </a:r>
            <a:r>
              <a:rPr lang="fr-FR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19. PMID: 27516900; PMCID: PMC4969542. (N=284)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589148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9480B8-0695-8043-AD85-05E58507A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The gap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45F5B9-1B78-F944-81E2-07D3D4E02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Large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gap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needs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patients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suffering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obesity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offer</a:t>
            </a:r>
            <a:endParaRPr lang="fr-FR" sz="2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Expérience de marque : attention au « big gap » entre rêve et réalité !">
            <a:extLst>
              <a:ext uri="{FF2B5EF4-FFF2-40B4-BE49-F238E27FC236}">
                <a16:creationId xmlns:a16="http://schemas.microsoft.com/office/drawing/2014/main" id="{7B2B5A58-C737-F953-7169-587EFDFA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821" y="3510721"/>
            <a:ext cx="5602357" cy="280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998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BD5FA4-B1BD-02A4-387C-B38C84381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3E71B4"/>
                </a:solidFill>
              </a:rPr>
              <a:t>French </a:t>
            </a:r>
            <a:r>
              <a:rPr lang="fr-FR" b="1" dirty="0" err="1">
                <a:solidFill>
                  <a:srgbClr val="3E71B4"/>
                </a:solidFill>
              </a:rPr>
              <a:t>results</a:t>
            </a:r>
            <a:endParaRPr lang="fr-FR" b="1" dirty="0">
              <a:solidFill>
                <a:srgbClr val="3E71B4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D005B11-0600-9B27-6732-1E1CDCA38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928019"/>
            <a:ext cx="3368040" cy="1312343"/>
          </a:xfrm>
        </p:spPr>
      </p:pic>
      <p:sp>
        <p:nvSpPr>
          <p:cNvPr id="3" name="ZoneTexte 2"/>
          <p:cNvSpPr txBox="1"/>
          <p:nvPr/>
        </p:nvSpPr>
        <p:spPr>
          <a:xfrm>
            <a:off x="838200" y="3731443"/>
            <a:ext cx="91868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2800" dirty="0"/>
              <a:t>%TWL </a:t>
            </a:r>
            <a:r>
              <a:rPr lang="fr-FR" sz="2800" dirty="0" err="1"/>
              <a:t>around</a:t>
            </a:r>
            <a:r>
              <a:rPr lang="fr-FR" sz="2800" dirty="0"/>
              <a:t> 15% at one </a:t>
            </a:r>
            <a:r>
              <a:rPr lang="fr-FR" sz="2800" dirty="0" err="1"/>
              <a:t>years</a:t>
            </a:r>
            <a:endParaRPr lang="fr-FR" sz="2800" dirty="0"/>
          </a:p>
          <a:p>
            <a:pPr marL="285750" indent="-285750">
              <a:buFont typeface="Arial" charset="0"/>
              <a:buChar char="•"/>
            </a:pPr>
            <a:r>
              <a:rPr lang="fr-FR" sz="2800" dirty="0" err="1"/>
              <a:t>Improvment</a:t>
            </a:r>
            <a:r>
              <a:rPr lang="fr-FR" sz="2800" dirty="0"/>
              <a:t> of </a:t>
            </a:r>
            <a:r>
              <a:rPr lang="fr-FR" sz="2800" dirty="0" err="1"/>
              <a:t>QoL</a:t>
            </a:r>
            <a:endParaRPr lang="fr-FR" sz="2800" dirty="0"/>
          </a:p>
          <a:p>
            <a:pPr marL="285750" indent="-285750">
              <a:buFont typeface="Arial" charset="0"/>
              <a:buChar char="•"/>
            </a:pPr>
            <a:r>
              <a:rPr lang="fr-FR" sz="2800" dirty="0" err="1"/>
              <a:t>Challenging</a:t>
            </a:r>
            <a:r>
              <a:rPr lang="fr-FR" sz="2800" dirty="0"/>
              <a:t> long </a:t>
            </a:r>
            <a:r>
              <a:rPr lang="fr-FR" sz="2800" dirty="0" err="1"/>
              <a:t>term</a:t>
            </a:r>
            <a:r>
              <a:rPr lang="fr-FR" sz="2800" dirty="0"/>
              <a:t> </a:t>
            </a:r>
            <a:r>
              <a:rPr lang="fr-FR" sz="2800" dirty="0" err="1"/>
              <a:t>efficacy</a:t>
            </a:r>
            <a:endParaRPr lang="fr-FR" sz="2800" dirty="0"/>
          </a:p>
        </p:txBody>
      </p:sp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249A244B-33EE-A9FE-84D7-CBC01B60C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79" y="1928019"/>
            <a:ext cx="3368041" cy="1403350"/>
          </a:xfrm>
          <a:prstGeom prst="rect">
            <a:avLst/>
          </a:prstGeom>
        </p:spPr>
      </p:pic>
      <p:pic>
        <p:nvPicPr>
          <p:cNvPr id="7" name="Picture 2" descr="carte de france régions et les départements en couleur">
            <a:extLst>
              <a:ext uri="{FF2B5EF4-FFF2-40B4-BE49-F238E27FC236}">
                <a16:creationId xmlns:a16="http://schemas.microsoft.com/office/drawing/2014/main" id="{E0D9AB49-FFBF-0644-91B7-B256DE62B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759" y="3839963"/>
            <a:ext cx="3368042" cy="264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Étoile à 6 branches 7">
            <a:extLst>
              <a:ext uri="{FF2B5EF4-FFF2-40B4-BE49-F238E27FC236}">
                <a16:creationId xmlns:a16="http://schemas.microsoft.com/office/drawing/2014/main" id="{DD89BAEB-00CA-F7D1-565C-04A0979DC184}"/>
              </a:ext>
            </a:extLst>
          </p:cNvPr>
          <p:cNvSpPr/>
          <p:nvPr/>
        </p:nvSpPr>
        <p:spPr>
          <a:xfrm>
            <a:off x="10859490" y="4570713"/>
            <a:ext cx="158800" cy="172996"/>
          </a:xfrm>
          <a:prstGeom prst="star6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Étoile à 6 branches 8">
            <a:extLst>
              <a:ext uri="{FF2B5EF4-FFF2-40B4-BE49-F238E27FC236}">
                <a16:creationId xmlns:a16="http://schemas.microsoft.com/office/drawing/2014/main" id="{DD89BAEB-00CA-F7D1-565C-04A0979DC184}"/>
              </a:ext>
            </a:extLst>
          </p:cNvPr>
          <p:cNvSpPr/>
          <p:nvPr/>
        </p:nvSpPr>
        <p:spPr>
          <a:xfrm>
            <a:off x="10625882" y="5899845"/>
            <a:ext cx="158800" cy="172996"/>
          </a:xfrm>
          <a:prstGeom prst="star6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Espace réservé du contenu 4">
            <a:extLst>
              <a:ext uri="{FF2B5EF4-FFF2-40B4-BE49-F238E27FC236}">
                <a16:creationId xmlns:a16="http://schemas.microsoft.com/office/drawing/2014/main" id="{625B27B9-E5F5-5B91-9719-D34FE3524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58" y="1922244"/>
            <a:ext cx="3368041" cy="142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9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B531B5-16FF-78CF-E58F-C0A60706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3E71B4"/>
                </a:solidFill>
              </a:rPr>
              <a:t>French </a:t>
            </a:r>
            <a:r>
              <a:rPr lang="fr-FR" b="1" dirty="0" err="1">
                <a:solidFill>
                  <a:srgbClr val="3E71B4"/>
                </a:solidFill>
              </a:rPr>
              <a:t>results</a:t>
            </a:r>
            <a:endParaRPr lang="fr-FR" b="1" dirty="0">
              <a:solidFill>
                <a:srgbClr val="3E71B4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3F2E299-8A98-7290-AD55-825C3F2BB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468091" cy="1684690"/>
          </a:xfrm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F9EAECD6-84EC-E05F-D624-3BCA219AD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773" y="1690688"/>
            <a:ext cx="4186028" cy="168469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38200" y="3731443"/>
            <a:ext cx="70173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2800" dirty="0"/>
              <a:t>Good </a:t>
            </a:r>
            <a:r>
              <a:rPr lang="fr-FR" sz="2800" dirty="0" err="1"/>
              <a:t>safety</a:t>
            </a:r>
            <a:r>
              <a:rPr lang="fr-FR" sz="2800" dirty="0"/>
              <a:t> profile (1% of </a:t>
            </a:r>
            <a:r>
              <a:rPr lang="fr-FR" sz="2800" dirty="0" err="1"/>
              <a:t>severe</a:t>
            </a:r>
            <a:r>
              <a:rPr lang="fr-FR" sz="2800" dirty="0"/>
              <a:t> complication)</a:t>
            </a:r>
          </a:p>
          <a:p>
            <a:pPr marL="285750" indent="-285750">
              <a:buFont typeface="Arial" charset="0"/>
              <a:buChar char="•"/>
            </a:pPr>
            <a:r>
              <a:rPr lang="fr-FR" sz="2800" dirty="0"/>
              <a:t>Possible </a:t>
            </a:r>
            <a:r>
              <a:rPr lang="fr-FR" sz="2800" dirty="0" err="1"/>
              <a:t>under</a:t>
            </a:r>
            <a:r>
              <a:rPr lang="fr-FR" sz="2800" dirty="0"/>
              <a:t> </a:t>
            </a:r>
            <a:r>
              <a:rPr lang="fr-FR" sz="2800" dirty="0" err="1"/>
              <a:t>deep</a:t>
            </a:r>
            <a:r>
              <a:rPr lang="fr-FR" sz="2800" dirty="0"/>
              <a:t> </a:t>
            </a:r>
            <a:r>
              <a:rPr lang="fr-FR" sz="2800" dirty="0" err="1"/>
              <a:t>sedation</a:t>
            </a:r>
            <a:endParaRPr lang="fr-FR" sz="2800" dirty="0"/>
          </a:p>
        </p:txBody>
      </p:sp>
      <p:pic>
        <p:nvPicPr>
          <p:cNvPr id="7" name="Picture 2" descr="carte de france régions et les départements en couleur">
            <a:extLst>
              <a:ext uri="{FF2B5EF4-FFF2-40B4-BE49-F238E27FC236}">
                <a16:creationId xmlns:a16="http://schemas.microsoft.com/office/drawing/2014/main" id="{E0D9AB49-FFBF-0644-91B7-B256DE62B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759" y="3839963"/>
            <a:ext cx="3368042" cy="264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Étoile à 6 branches 7">
            <a:extLst>
              <a:ext uri="{FF2B5EF4-FFF2-40B4-BE49-F238E27FC236}">
                <a16:creationId xmlns:a16="http://schemas.microsoft.com/office/drawing/2014/main" id="{DD89BAEB-00CA-F7D1-565C-04A0979DC184}"/>
              </a:ext>
            </a:extLst>
          </p:cNvPr>
          <p:cNvSpPr/>
          <p:nvPr/>
        </p:nvSpPr>
        <p:spPr>
          <a:xfrm>
            <a:off x="10859490" y="4570713"/>
            <a:ext cx="158800" cy="172996"/>
          </a:xfrm>
          <a:prstGeom prst="star6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Étoile à 6 branches 8">
            <a:extLst>
              <a:ext uri="{FF2B5EF4-FFF2-40B4-BE49-F238E27FC236}">
                <a16:creationId xmlns:a16="http://schemas.microsoft.com/office/drawing/2014/main" id="{DD89BAEB-00CA-F7D1-565C-04A0979DC184}"/>
              </a:ext>
            </a:extLst>
          </p:cNvPr>
          <p:cNvSpPr/>
          <p:nvPr/>
        </p:nvSpPr>
        <p:spPr>
          <a:xfrm>
            <a:off x="10625882" y="5899845"/>
            <a:ext cx="158800" cy="172996"/>
          </a:xfrm>
          <a:prstGeom prst="star6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63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French </a:t>
            </a:r>
            <a:r>
              <a:rPr lang="fr-FR" b="1" dirty="0" err="1">
                <a:solidFill>
                  <a:srgbClr val="0070C0"/>
                </a:solidFill>
              </a:rPr>
              <a:t>results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4" name="Picture 2" descr="Endoscopic sleeve gastroplasty versus lifestyle modifications for class II  obesity patients: a French cost-effectiveness analysis | Surgical Endoscopy">
            <a:extLst>
              <a:ext uri="{FF2B5EF4-FFF2-40B4-BE49-F238E27FC236}">
                <a16:creationId xmlns:a16="http://schemas.microsoft.com/office/drawing/2014/main" id="{6DA6C2F8-7FE0-FFA2-9844-D9C0EC7E2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809" y="3137018"/>
            <a:ext cx="4892506" cy="268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795B66C-6074-98CB-7245-8498200A7E81}"/>
              </a:ext>
            </a:extLst>
          </p:cNvPr>
          <p:cNvSpPr txBox="1"/>
          <p:nvPr/>
        </p:nvSpPr>
        <p:spPr>
          <a:xfrm>
            <a:off x="945931" y="6096000"/>
            <a:ext cx="10436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0" i="0" dirty="0" err="1">
                <a:solidFill>
                  <a:srgbClr val="212121"/>
                </a:solidFill>
                <a:effectLst/>
                <a:latin typeface="system-ui"/>
              </a:rPr>
              <a:t>Vannucci</a:t>
            </a:r>
            <a:r>
              <a:rPr lang="fr-FR" sz="1000" b="0" i="0" dirty="0">
                <a:solidFill>
                  <a:srgbClr val="212121"/>
                </a:solidFill>
                <a:effectLst/>
                <a:latin typeface="system-ui"/>
              </a:rPr>
              <a:t> M, Riva P, Vix M, Mutter D, Keller DS, </a:t>
            </a:r>
            <a:r>
              <a:rPr lang="fr-FR" sz="1000" b="0" i="0" dirty="0" err="1">
                <a:solidFill>
                  <a:srgbClr val="212121"/>
                </a:solidFill>
                <a:effectLst/>
                <a:latin typeface="system-ui"/>
              </a:rPr>
              <a:t>Perretta</a:t>
            </a:r>
            <a:r>
              <a:rPr lang="fr-FR" sz="1000" b="0" i="0" dirty="0">
                <a:solidFill>
                  <a:srgbClr val="212121"/>
                </a:solidFill>
                <a:effectLst/>
                <a:latin typeface="system-ui"/>
              </a:rPr>
              <a:t> S. </a:t>
            </a:r>
            <a:r>
              <a:rPr lang="fr-FR" sz="1000" b="1" i="0" dirty="0" err="1">
                <a:solidFill>
                  <a:srgbClr val="212121"/>
                </a:solidFill>
                <a:effectLst/>
                <a:latin typeface="system-ui"/>
              </a:rPr>
              <a:t>Endoscopic</a:t>
            </a:r>
            <a:r>
              <a:rPr lang="fr-FR" sz="1000" b="1" i="0" dirty="0">
                <a:solidFill>
                  <a:srgbClr val="212121"/>
                </a:solidFill>
                <a:effectLst/>
                <a:latin typeface="system-ui"/>
              </a:rPr>
              <a:t> sleeve </a:t>
            </a:r>
            <a:r>
              <a:rPr lang="fr-FR" sz="1000" b="1" i="0" dirty="0" err="1">
                <a:solidFill>
                  <a:srgbClr val="212121"/>
                </a:solidFill>
                <a:effectLst/>
                <a:latin typeface="system-ui"/>
              </a:rPr>
              <a:t>gastroplasty</a:t>
            </a:r>
            <a:r>
              <a:rPr lang="fr-FR" sz="1000" b="1" i="0" dirty="0">
                <a:solidFill>
                  <a:srgbClr val="212121"/>
                </a:solidFill>
                <a:effectLst/>
                <a:latin typeface="system-ui"/>
              </a:rPr>
              <a:t> versus lifestyle modifications for class II </a:t>
            </a:r>
            <a:r>
              <a:rPr lang="fr-FR" sz="1000" b="1" i="0" dirty="0" err="1">
                <a:solidFill>
                  <a:srgbClr val="212121"/>
                </a:solidFill>
                <a:effectLst/>
                <a:latin typeface="system-ui"/>
              </a:rPr>
              <a:t>obesity</a:t>
            </a:r>
            <a:r>
              <a:rPr lang="fr-FR" sz="1000" b="1" i="0" dirty="0">
                <a:solidFill>
                  <a:srgbClr val="212121"/>
                </a:solidFill>
                <a:effectLst/>
                <a:latin typeface="system-ui"/>
              </a:rPr>
              <a:t> patients: a French </a:t>
            </a:r>
            <a:r>
              <a:rPr lang="fr-FR" sz="1000" b="1" i="0" dirty="0" err="1">
                <a:solidFill>
                  <a:srgbClr val="212121"/>
                </a:solidFill>
                <a:effectLst/>
                <a:latin typeface="system-ui"/>
              </a:rPr>
              <a:t>cost-effectiveness</a:t>
            </a:r>
            <a:r>
              <a:rPr lang="fr-FR" sz="1000" b="1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fr-FR" sz="1000" b="1" i="0" dirty="0" err="1">
                <a:solidFill>
                  <a:srgbClr val="212121"/>
                </a:solidFill>
                <a:effectLst/>
                <a:latin typeface="system-ui"/>
              </a:rPr>
              <a:t>analysis</a:t>
            </a:r>
            <a:r>
              <a:rPr lang="fr-FR" sz="1000" b="1" i="0" dirty="0">
                <a:solidFill>
                  <a:srgbClr val="212121"/>
                </a:solidFill>
                <a:effectLst/>
                <a:latin typeface="system-ui"/>
              </a:rPr>
              <a:t>. </a:t>
            </a:r>
            <a:r>
              <a:rPr lang="fr-FR" sz="1000" b="1" i="0" dirty="0" err="1">
                <a:solidFill>
                  <a:srgbClr val="212121"/>
                </a:solidFill>
                <a:effectLst/>
                <a:latin typeface="system-ui"/>
              </a:rPr>
              <a:t>Surg</a:t>
            </a:r>
            <a:r>
              <a:rPr lang="fr-FR" sz="1000" b="1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fr-FR" sz="1000" b="1" i="0" dirty="0" err="1">
                <a:solidFill>
                  <a:srgbClr val="212121"/>
                </a:solidFill>
                <a:effectLst/>
                <a:latin typeface="system-ui"/>
              </a:rPr>
              <a:t>Endosc</a:t>
            </a:r>
            <a:r>
              <a:rPr lang="fr-FR" sz="1000" b="1" i="0" dirty="0">
                <a:solidFill>
                  <a:srgbClr val="212121"/>
                </a:solidFill>
                <a:effectLst/>
                <a:latin typeface="system-ui"/>
              </a:rPr>
              <a:t>. 2025</a:t>
            </a:r>
            <a:r>
              <a:rPr lang="fr-FR" sz="1000" b="0" i="0" dirty="0">
                <a:solidFill>
                  <a:srgbClr val="212121"/>
                </a:solidFill>
                <a:effectLst/>
                <a:latin typeface="system-ui"/>
              </a:rPr>
              <a:t> Feb;39(2):1333-1340. </a:t>
            </a:r>
            <a:r>
              <a:rPr lang="fr-FR" sz="1000" b="0" i="0" dirty="0" err="1">
                <a:solidFill>
                  <a:srgbClr val="212121"/>
                </a:solidFill>
                <a:effectLst/>
                <a:latin typeface="system-ui"/>
              </a:rPr>
              <a:t>doi</a:t>
            </a:r>
            <a:r>
              <a:rPr lang="fr-FR" sz="1000" b="0" i="0" dirty="0">
                <a:solidFill>
                  <a:srgbClr val="212121"/>
                </a:solidFill>
                <a:effectLst/>
                <a:latin typeface="system-ui"/>
              </a:rPr>
              <a:t>: 10.1007/s00464-024-11487-2. Epub 2025 Jan 9. PMID: 39789230.</a:t>
            </a:r>
            <a:endParaRPr lang="fr-FR" sz="1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9445896-BD56-C0E2-8A75-BA83AB9B9C26}"/>
              </a:ext>
            </a:extLst>
          </p:cNvPr>
          <p:cNvSpPr txBox="1"/>
          <p:nvPr/>
        </p:nvSpPr>
        <p:spPr>
          <a:xfrm>
            <a:off x="714198" y="1752685"/>
            <a:ext cx="55580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/>
              <a:t>ESG french </a:t>
            </a:r>
            <a:r>
              <a:rPr lang="fr-FR" sz="2400" b="1" dirty="0" err="1"/>
              <a:t>cohort</a:t>
            </a:r>
            <a:r>
              <a:rPr lang="fr-FR" sz="2400" b="1" dirty="0"/>
              <a:t> vs MERIT trial group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/>
              <a:t>Class 2 </a:t>
            </a:r>
            <a:r>
              <a:rPr lang="fr-FR" sz="2400" b="1" dirty="0" err="1"/>
              <a:t>obesity</a:t>
            </a:r>
            <a:endParaRPr lang="fr-FR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/>
              <a:t>ESG </a:t>
            </a:r>
            <a:r>
              <a:rPr lang="fr-FR" sz="2400" b="1" dirty="0" err="1"/>
              <a:t>is</a:t>
            </a:r>
            <a:r>
              <a:rPr lang="fr-FR" sz="2400" b="1" dirty="0"/>
              <a:t> more </a:t>
            </a:r>
            <a:r>
              <a:rPr lang="fr-FR" sz="2400" b="1" dirty="0" err="1"/>
              <a:t>cost</a:t>
            </a:r>
            <a:r>
              <a:rPr lang="fr-FR" sz="2400" b="1" dirty="0"/>
              <a:t> effective compare to lifestyle modification</a:t>
            </a:r>
            <a:endParaRPr lang="fr-FR" sz="2400" dirty="0"/>
          </a:p>
          <a:p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/>
              <a:t>ESG </a:t>
            </a:r>
            <a:r>
              <a:rPr lang="fr-FR" sz="2400" b="1" dirty="0" err="1"/>
              <a:t>is</a:t>
            </a:r>
            <a:r>
              <a:rPr lang="fr-FR" sz="2400" b="1" dirty="0"/>
              <a:t> more effective in </a:t>
            </a:r>
            <a:r>
              <a:rPr lang="fr-FR" sz="2400" b="1" dirty="0" err="1"/>
              <a:t>improving</a:t>
            </a:r>
            <a:r>
              <a:rPr lang="fr-FR" sz="2400" b="1" dirty="0"/>
              <a:t> </a:t>
            </a:r>
            <a:r>
              <a:rPr lang="fr-FR" sz="2400" b="1" dirty="0" err="1"/>
              <a:t>quality</a:t>
            </a:r>
            <a:r>
              <a:rPr lang="fr-FR" sz="2400" b="1" dirty="0"/>
              <a:t> of life.</a:t>
            </a:r>
          </a:p>
          <a:p>
            <a:endParaRPr lang="fr-FR" sz="2400" dirty="0"/>
          </a:p>
          <a:p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E658530-23F6-7546-87FE-C744047D17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6941"/>
          <a:stretch/>
        </p:blipFill>
        <p:spPr>
          <a:xfrm>
            <a:off x="6595809" y="1733635"/>
            <a:ext cx="4896280" cy="12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6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47CE0C-D9B9-42E0-B6CF-4A452B2C6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3E71B4"/>
                </a:solidFill>
              </a:rPr>
              <a:t>ESG in the time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E6985F-0CB4-9BC0-A2CA-33D9B15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96145"/>
            <a:ext cx="10515600" cy="2380818"/>
          </a:xfrm>
        </p:spPr>
        <p:txBody>
          <a:bodyPr/>
          <a:lstStyle/>
          <a:p>
            <a:r>
              <a:rPr lang="fr-FR" dirty="0" err="1"/>
              <a:t>does</a:t>
            </a:r>
            <a:r>
              <a:rPr lang="fr-FR" dirty="0"/>
              <a:t> not </a:t>
            </a:r>
            <a:r>
              <a:rPr lang="fr-FR" dirty="0" err="1"/>
              <a:t>promote</a:t>
            </a:r>
            <a:r>
              <a:rPr lang="fr-FR" dirty="0"/>
              <a:t> the new </a:t>
            </a:r>
            <a:r>
              <a:rPr lang="fr-FR" dirty="0" err="1"/>
              <a:t>onset</a:t>
            </a:r>
            <a:r>
              <a:rPr lang="fr-FR" dirty="0"/>
              <a:t> of </a:t>
            </a:r>
            <a:r>
              <a:rPr lang="fr-FR" dirty="0" err="1"/>
              <a:t>macroscopic</a:t>
            </a:r>
            <a:r>
              <a:rPr lang="fr-FR" dirty="0"/>
              <a:t> and </a:t>
            </a:r>
            <a:r>
              <a:rPr lang="fr-FR" dirty="0" err="1"/>
              <a:t>histopathologic</a:t>
            </a:r>
            <a:r>
              <a:rPr lang="fr-FR" dirty="0"/>
              <a:t> </a:t>
            </a:r>
            <a:r>
              <a:rPr lang="fr-FR" dirty="0" err="1"/>
              <a:t>abnormalities</a:t>
            </a:r>
            <a:r>
              <a:rPr lang="fr-FR" dirty="0"/>
              <a:t> </a:t>
            </a:r>
            <a:r>
              <a:rPr lang="fr-FR" dirty="0" err="1"/>
              <a:t>within</a:t>
            </a:r>
            <a:r>
              <a:rPr lang="fr-FR" dirty="0"/>
              <a:t> 1-year </a:t>
            </a:r>
            <a:r>
              <a:rPr lang="fr-FR" dirty="0" err="1"/>
              <a:t>follow</a:t>
            </a:r>
            <a:r>
              <a:rPr lang="fr-FR" dirty="0"/>
              <a:t>-up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C2BD7A-35D5-DA40-B031-4CCC35340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011305" cy="18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162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874</Words>
  <Application>Microsoft Macintosh PowerPoint</Application>
  <PresentationFormat>Grand écran</PresentationFormat>
  <Paragraphs>140</Paragraphs>
  <Slides>19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system-ui</vt:lpstr>
      <vt:lpstr>Times New Roman</vt:lpstr>
      <vt:lpstr>Verdana Pro</vt:lpstr>
      <vt:lpstr>Thème Office</vt:lpstr>
      <vt:lpstr> ENDOSCOPIC SLEEVE GASTROPLASTY – FRENCH EXPERIENCE </vt:lpstr>
      <vt:lpstr>Conflict of interest</vt:lpstr>
      <vt:lpstr>Obesity in France</vt:lpstr>
      <vt:lpstr>Obesity in France</vt:lpstr>
      <vt:lpstr>The gap</vt:lpstr>
      <vt:lpstr>French results</vt:lpstr>
      <vt:lpstr>French results</vt:lpstr>
      <vt:lpstr>French results</vt:lpstr>
      <vt:lpstr>ESG in the time</vt:lpstr>
      <vt:lpstr>ESG in the time</vt:lpstr>
      <vt:lpstr>ESG in the time</vt:lpstr>
      <vt:lpstr>Surgery after ESG</vt:lpstr>
      <vt:lpstr>Surgery after ESG</vt:lpstr>
      <vt:lpstr>Surgery after ESG is possible and safe</vt:lpstr>
      <vt:lpstr>Flexible endoscopy and ESG takes effort</vt:lpstr>
      <vt:lpstr>Context in France</vt:lpstr>
      <vt:lpstr>Context in France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Sébastien PARNAUDEAU</dc:creator>
  <cp:lastModifiedBy>thibaut COSTE</cp:lastModifiedBy>
  <cp:revision>61</cp:revision>
  <dcterms:created xsi:type="dcterms:W3CDTF">2022-08-22T08:22:23Z</dcterms:created>
  <dcterms:modified xsi:type="dcterms:W3CDTF">2025-10-23T09:12:11Z</dcterms:modified>
</cp:coreProperties>
</file>